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AC"/>
    <a:srgbClr val="FFC700"/>
    <a:srgbClr val="FFC800"/>
    <a:srgbClr val="00DE00"/>
    <a:srgbClr val="D4EBF9"/>
    <a:srgbClr val="CDD4DC"/>
    <a:srgbClr val="812C36"/>
    <a:srgbClr val="CDD7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52" autoAdjust="0"/>
    <p:restoredTop sz="94660"/>
  </p:normalViewPr>
  <p:slideViewPr>
    <p:cSldViewPr>
      <p:cViewPr>
        <p:scale>
          <a:sx n="150" d="100"/>
          <a:sy n="15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6D0D4B-11C9-42B1-8371-C5FE6EEFED8E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21D54C-CB2D-4498-A2EE-FEE3E24EC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304800" y="685800"/>
            <a:ext cx="853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76517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2575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A37D36-357B-4992-ADE6-1E0595F51ADA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D9FD-995D-4BA2-8A41-593F95E5F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ED90BA-65DE-4881-903A-C5A8CDBE7831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2772-2D09-4365-AB1B-CA2E72D5A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F2F947-4CBC-40EE-9E56-22A572BEA8AF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8F01-6661-44A3-ACB5-A430F8540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142D5E-8E82-4F35-92A4-1160E04224C8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C627-ED9A-4066-AFD1-6354F3B5C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A0589C-FB31-4D2E-A6F3-09B7657A5C5C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28AC-FFEF-4E80-BFD6-6A30D22A5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2F05C1-00FB-43F4-8DA6-2E1F069E7F33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B347-D81C-4DE5-AC60-09C0C961F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5B42C4-16AF-4945-A0EF-8AE18CDD78B7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CDB2-686A-471A-A542-195EA0FF2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DE5015-4338-4852-BC44-8D6C60E6E508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3AAF-DA3E-42D8-B849-8E170CE8C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07814A-2BD2-4FCD-ADF9-ECA2A102A866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68595-1DBD-4354-8C40-C0846EBDD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73E667-D523-4DCA-8275-AA355B0A29E0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0D33-36B6-483A-B94D-3BC223DA4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8159B90-32CA-4AF5-8550-77CE78903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w Cen MT"/>
          <a:ea typeface="+mj-ea"/>
          <a:cs typeface="Tw Cen MT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w Cen MT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w Cen MT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w Cen MT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w Cen MT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w Cen MT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w Cen MT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w Cen MT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066800" y="2284413"/>
            <a:ext cx="4038600" cy="765175"/>
          </a:xfrm>
        </p:spPr>
        <p:txBody>
          <a:bodyPr/>
          <a:lstStyle/>
          <a:p>
            <a:r>
              <a:rPr lang="en-US" sz="6600" smtClean="0">
                <a:latin typeface="Tw Cen MT" pitchFamily="34" charset="0"/>
              </a:rPr>
              <a:t>algorithms</a:t>
            </a:r>
          </a:p>
        </p:txBody>
      </p:sp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295400" y="4808538"/>
            <a:ext cx="2686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Andrej Bogdanov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295400" y="5268913"/>
            <a:ext cx="369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The Chinese University of Hong Kong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7400" y="3195638"/>
            <a:ext cx="5867400" cy="765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>
                <a:latin typeface="Tw Cen MT"/>
                <a:ea typeface="+mj-ea"/>
                <a:cs typeface="Tw Cen MT"/>
              </a:rPr>
              <a:t>and randomness</a:t>
            </a:r>
            <a:endParaRPr lang="en-US" sz="6600" dirty="0">
              <a:latin typeface="Tw Cen MT"/>
              <a:ea typeface="+mj-ea"/>
              <a:cs typeface="Tw Cen M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71600" y="4189413"/>
            <a:ext cx="6400800" cy="1587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2282825"/>
            <a:ext cx="6400800" cy="1588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3" name="TextBox 20"/>
          <p:cNvSpPr txBox="1">
            <a:spLocks noChangeArrowheads="1"/>
          </p:cNvSpPr>
          <p:nvPr/>
        </p:nvSpPr>
        <p:spPr bwMode="auto">
          <a:xfrm>
            <a:off x="1295400" y="762000"/>
            <a:ext cx="393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ITCSC Winter School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Algorithm analysis</a:t>
            </a:r>
            <a:endParaRPr lang="en-US" dirty="0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381125" y="1447800"/>
            <a:ext cx="6175375" cy="523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Algorithm finishes in </a:t>
            </a:r>
            <a:r>
              <a:rPr lang="en-US" sz="2800">
                <a:latin typeface="Garamond" pitchFamily="18" charset="0"/>
              </a:rPr>
              <a:t>O(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)</a:t>
            </a:r>
            <a:r>
              <a:rPr lang="en-US" sz="2800">
                <a:latin typeface="Calibri" pitchFamily="34" charset="0"/>
              </a:rPr>
              <a:t> trials w.p. </a:t>
            </a:r>
            <a:r>
              <a:rPr lang="en-US" sz="2800">
                <a:latin typeface="Garamond" pitchFamily="18" charset="0"/>
              </a:rPr>
              <a:t>99%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727325"/>
            <a:ext cx="145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Analysis: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3600" y="3530600"/>
            <a:ext cx="5821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Garamond" pitchFamily="18" charset="0"/>
              </a:rPr>
              <a:t>X</a:t>
            </a:r>
            <a:r>
              <a:rPr lang="en-US" sz="2800">
                <a:latin typeface="Garamond" pitchFamily="18" charset="0"/>
              </a:rPr>
              <a:t> =</a:t>
            </a:r>
            <a:r>
              <a:rPr lang="en-US" sz="2800">
                <a:latin typeface="Calibri" pitchFamily="34" charset="0"/>
              </a:rPr>
              <a:t> number of edges that are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not split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133600" y="3962400"/>
            <a:ext cx="4678363" cy="1143000"/>
            <a:chOff x="2407598" y="2895600"/>
            <a:chExt cx="4679002" cy="1143000"/>
          </a:xfrm>
        </p:grpSpPr>
        <p:sp>
          <p:nvSpPr>
            <p:cNvPr id="23561" name="TextBox 7"/>
            <p:cNvSpPr txBox="1">
              <a:spLocks noChangeArrowheads="1"/>
            </p:cNvSpPr>
            <p:nvPr/>
          </p:nvSpPr>
          <p:spPr bwMode="auto">
            <a:xfrm>
              <a:off x="2407598" y="3261380"/>
              <a:ext cx="8818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Garamond" pitchFamily="18" charset="0"/>
                </a:rPr>
                <a:t>X</a:t>
              </a:r>
              <a:r>
                <a:rPr lang="en-US" sz="2800" i="1" baseline="-25000">
                  <a:latin typeface="Garamond" pitchFamily="18" charset="0"/>
                </a:rPr>
                <a:t>e</a:t>
              </a:r>
              <a:r>
                <a:rPr lang="en-US" sz="2800">
                  <a:latin typeface="Garamond" pitchFamily="18" charset="0"/>
                </a:rPr>
                <a:t> =</a:t>
              </a:r>
              <a:endParaRPr lang="en-US" sz="280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23562" name="TextBox 8"/>
            <p:cNvSpPr txBox="1">
              <a:spLocks noChangeArrowheads="1"/>
            </p:cNvSpPr>
            <p:nvPr/>
          </p:nvSpPr>
          <p:spPr bwMode="auto">
            <a:xfrm>
              <a:off x="3429000" y="3048000"/>
              <a:ext cx="74892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Garamond" pitchFamily="18" charset="0"/>
                </a:rPr>
                <a:t>0, </a:t>
              </a:r>
              <a:r>
                <a:rPr lang="en-US" sz="2800">
                  <a:latin typeface="Calibri" pitchFamily="34" charset="0"/>
                </a:rPr>
                <a:t>if</a:t>
              </a:r>
            </a:p>
          </p:txBody>
        </p:sp>
        <p:sp>
          <p:nvSpPr>
            <p:cNvPr id="23563" name="TextBox 9"/>
            <p:cNvSpPr txBox="1">
              <a:spLocks noChangeArrowheads="1"/>
            </p:cNvSpPr>
            <p:nvPr/>
          </p:nvSpPr>
          <p:spPr bwMode="auto">
            <a:xfrm>
              <a:off x="3429000" y="3515380"/>
              <a:ext cx="24890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Garamond" pitchFamily="18" charset="0"/>
                </a:rPr>
                <a:t>1, </a:t>
              </a:r>
              <a:r>
                <a:rPr lang="en-US" sz="2800">
                  <a:latin typeface="Calibri" pitchFamily="34" charset="0"/>
                </a:rPr>
                <a:t>if                  or</a:t>
              </a:r>
            </a:p>
          </p:txBody>
        </p:sp>
        <p:cxnSp>
          <p:nvCxnSpPr>
            <p:cNvPr id="11" name="Straight Connector 10"/>
            <p:cNvCxnSpPr>
              <a:stCxn id="12" idx="6"/>
            </p:cNvCxnSpPr>
            <p:nvPr/>
          </p:nvCxnSpPr>
          <p:spPr>
            <a:xfrm>
              <a:off x="4419236" y="3352800"/>
              <a:ext cx="838314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266815" y="3276600"/>
              <a:ext cx="152421" cy="152400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57550" y="3276600"/>
              <a:ext cx="152421" cy="152400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67" name="TextBox 13"/>
            <p:cNvSpPr txBox="1">
              <a:spLocks noChangeArrowheads="1"/>
            </p:cNvSpPr>
            <p:nvPr/>
          </p:nvSpPr>
          <p:spPr bwMode="auto">
            <a:xfrm>
              <a:off x="4648200" y="2895600"/>
              <a:ext cx="3736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Garamond" pitchFamily="18" charset="0"/>
                </a:rPr>
                <a:t>e</a:t>
              </a:r>
            </a:p>
          </p:txBody>
        </p:sp>
        <p:cxnSp>
          <p:nvCxnSpPr>
            <p:cNvPr id="16" name="Straight Connector 15"/>
            <p:cNvCxnSpPr>
              <a:stCxn id="17" idx="6"/>
            </p:cNvCxnSpPr>
            <p:nvPr/>
          </p:nvCxnSpPr>
          <p:spPr>
            <a:xfrm>
              <a:off x="4343025" y="3810000"/>
              <a:ext cx="838314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190605" y="3733800"/>
              <a:ext cx="152421" cy="152400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181340" y="3733800"/>
              <a:ext cx="152421" cy="152400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71" name="TextBox 18"/>
            <p:cNvSpPr txBox="1">
              <a:spLocks noChangeArrowheads="1"/>
            </p:cNvSpPr>
            <p:nvPr/>
          </p:nvSpPr>
          <p:spPr bwMode="auto">
            <a:xfrm>
              <a:off x="4572000" y="3352800"/>
              <a:ext cx="3736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Garamond" pitchFamily="18" charset="0"/>
                </a:rPr>
                <a:t>e</a:t>
              </a:r>
            </a:p>
          </p:txBody>
        </p:sp>
        <p:cxnSp>
          <p:nvCxnSpPr>
            <p:cNvPr id="20" name="Straight Connector 19"/>
            <p:cNvCxnSpPr>
              <a:stCxn id="21" idx="6"/>
            </p:cNvCxnSpPr>
            <p:nvPr/>
          </p:nvCxnSpPr>
          <p:spPr>
            <a:xfrm>
              <a:off x="6095865" y="3810000"/>
              <a:ext cx="838314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943444" y="3733800"/>
              <a:ext cx="152421" cy="152400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934179" y="3733800"/>
              <a:ext cx="152421" cy="152400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75" name="TextBox 22"/>
            <p:cNvSpPr txBox="1">
              <a:spLocks noChangeArrowheads="1"/>
            </p:cNvSpPr>
            <p:nvPr/>
          </p:nvSpPr>
          <p:spPr bwMode="auto">
            <a:xfrm>
              <a:off x="6324600" y="3352800"/>
              <a:ext cx="3736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Garamond" pitchFamily="18" charset="0"/>
                </a:rPr>
                <a:t>e</a:t>
              </a:r>
            </a:p>
          </p:txBody>
        </p:sp>
        <p:sp>
          <p:nvSpPr>
            <p:cNvPr id="23576" name="TextBox 23"/>
            <p:cNvSpPr txBox="1">
              <a:spLocks noChangeArrowheads="1"/>
            </p:cNvSpPr>
            <p:nvPr/>
          </p:nvSpPr>
          <p:spPr bwMode="auto">
            <a:xfrm>
              <a:off x="3035300" y="2933700"/>
              <a:ext cx="55323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latin typeface="Garamond" pitchFamily="18" charset="0"/>
                </a:rPr>
                <a:t>{</a:t>
              </a:r>
            </a:p>
          </p:txBody>
        </p:sp>
      </p:grpSp>
      <p:sp>
        <p:nvSpPr>
          <p:cNvPr id="23558" name="TextBox 26"/>
          <p:cNvSpPr txBox="1">
            <a:spLocks noChangeArrowheads="1"/>
          </p:cNvSpPr>
          <p:nvPr/>
        </p:nvSpPr>
        <p:spPr bwMode="auto">
          <a:xfrm>
            <a:off x="1371600" y="1943100"/>
            <a:ext cx="280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Garamond" pitchFamily="18" charset="0"/>
              </a:rPr>
              <a:t>m</a:t>
            </a:r>
            <a:r>
              <a:rPr lang="en-US" sz="2400">
                <a:latin typeface="Calibri" pitchFamily="34" charset="0"/>
              </a:rPr>
              <a:t> = number of edges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63763" y="5359400"/>
            <a:ext cx="6642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Garamond" pitchFamily="18" charset="0"/>
              </a:rPr>
              <a:t>E[</a:t>
            </a:r>
            <a:r>
              <a:rPr lang="en-US" sz="2800" i="1">
                <a:latin typeface="Garamond" pitchFamily="18" charset="0"/>
              </a:rPr>
              <a:t>X</a:t>
            </a:r>
            <a:r>
              <a:rPr lang="en-US" sz="2800">
                <a:latin typeface="Garamond" pitchFamily="18" charset="0"/>
              </a:rPr>
              <a:t>] =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 sz="2800" baseline="-25000">
                <a:latin typeface="Garamond" pitchFamily="18" charset="0"/>
              </a:rPr>
              <a:t>edge </a:t>
            </a:r>
            <a:r>
              <a:rPr lang="en-US" sz="2800" i="1" baseline="-25000">
                <a:latin typeface="Garamond" pitchFamily="18" charset="0"/>
              </a:rPr>
              <a:t>e</a:t>
            </a:r>
            <a:r>
              <a:rPr lang="en-US" sz="2800">
                <a:latin typeface="Garamond" pitchFamily="18" charset="0"/>
              </a:rPr>
              <a:t>E[</a:t>
            </a:r>
            <a:r>
              <a:rPr lang="en-US" sz="2800" i="1">
                <a:latin typeface="Garamond" pitchFamily="18" charset="0"/>
              </a:rPr>
              <a:t>X</a:t>
            </a:r>
            <a:r>
              <a:rPr lang="en-US" sz="2800" i="1" baseline="-25000">
                <a:latin typeface="Garamond" pitchFamily="18" charset="0"/>
              </a:rPr>
              <a:t>e</a:t>
            </a:r>
            <a:r>
              <a:rPr lang="en-US" sz="2800">
                <a:latin typeface="Garamond" pitchFamily="18" charset="0"/>
              </a:rPr>
              <a:t>] =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 sz="2800" baseline="-25000">
                <a:latin typeface="Garamond" pitchFamily="18" charset="0"/>
              </a:rPr>
              <a:t>edge </a:t>
            </a:r>
            <a:r>
              <a:rPr lang="en-US" sz="2800" i="1" baseline="-25000">
                <a:latin typeface="Garamond" pitchFamily="18" charset="0"/>
              </a:rPr>
              <a:t>e</a:t>
            </a:r>
            <a:r>
              <a:rPr lang="en-US" sz="2800">
                <a:latin typeface="Garamond" pitchFamily="18" charset="0"/>
              </a:rPr>
              <a:t>Pr[</a:t>
            </a:r>
            <a:r>
              <a:rPr lang="en-US" sz="2800" i="1">
                <a:latin typeface="Garamond" pitchFamily="18" charset="0"/>
              </a:rPr>
              <a:t>X</a:t>
            </a:r>
            <a:r>
              <a:rPr lang="en-US" sz="2800" i="1" baseline="-25000">
                <a:latin typeface="Garamond" pitchFamily="18" charset="0"/>
              </a:rPr>
              <a:t>e</a:t>
            </a:r>
            <a:r>
              <a:rPr lang="en-US" sz="2800">
                <a:latin typeface="Garamond" pitchFamily="18" charset="0"/>
              </a:rPr>
              <a:t> = 1] = 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/2 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33600" y="27432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First we analyze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one trial</a:t>
            </a:r>
            <a:r>
              <a:rPr lang="en-US" sz="2800">
                <a:latin typeface="Calibri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Algorithm analysis</a:t>
            </a:r>
            <a:endParaRPr lang="en-US" dirty="0"/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381125" y="1447800"/>
            <a:ext cx="6175375" cy="523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Algorithm finishes in </a:t>
            </a:r>
            <a:r>
              <a:rPr lang="en-US" sz="2800">
                <a:latin typeface="Garamond" pitchFamily="18" charset="0"/>
              </a:rPr>
              <a:t>O(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)</a:t>
            </a:r>
            <a:r>
              <a:rPr lang="en-US" sz="2800">
                <a:latin typeface="Calibri" pitchFamily="34" charset="0"/>
              </a:rPr>
              <a:t> trials w.p. </a:t>
            </a:r>
            <a:r>
              <a:rPr lang="en-US" sz="2800">
                <a:latin typeface="Garamond" pitchFamily="18" charset="0"/>
              </a:rPr>
              <a:t>99%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609600" y="2727325"/>
            <a:ext cx="145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Analysis:</a:t>
            </a:r>
          </a:p>
        </p:txBody>
      </p:sp>
      <p:sp>
        <p:nvSpPr>
          <p:cNvPr id="24580" name="TextBox 26"/>
          <p:cNvSpPr txBox="1">
            <a:spLocks noChangeArrowheads="1"/>
          </p:cNvSpPr>
          <p:nvPr/>
        </p:nvSpPr>
        <p:spPr bwMode="auto">
          <a:xfrm>
            <a:off x="1371600" y="1943100"/>
            <a:ext cx="280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Garamond" pitchFamily="18" charset="0"/>
              </a:rPr>
              <a:t>m</a:t>
            </a:r>
            <a:r>
              <a:rPr lang="en-US" sz="2400">
                <a:latin typeface="Calibri" pitchFamily="34" charset="0"/>
              </a:rPr>
              <a:t> = number of edges</a:t>
            </a:r>
          </a:p>
        </p:txBody>
      </p:sp>
      <p:sp>
        <p:nvSpPr>
          <p:cNvPr id="24581" name="TextBox 27"/>
          <p:cNvSpPr txBox="1">
            <a:spLocks noChangeArrowheads="1"/>
          </p:cNvSpPr>
          <p:nvPr/>
        </p:nvSpPr>
        <p:spPr bwMode="auto">
          <a:xfrm>
            <a:off x="2163763" y="2701925"/>
            <a:ext cx="1871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Garamond" pitchFamily="18" charset="0"/>
              </a:rPr>
              <a:t>E[</a:t>
            </a:r>
            <a:r>
              <a:rPr lang="en-US" sz="2800" i="1">
                <a:latin typeface="Garamond" pitchFamily="18" charset="0"/>
              </a:rPr>
              <a:t>X</a:t>
            </a:r>
            <a:r>
              <a:rPr lang="en-US" sz="2800">
                <a:latin typeface="Garamond" pitchFamily="18" charset="0"/>
              </a:rPr>
              <a:t>] = 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/2  </a:t>
            </a:r>
          </a:p>
        </p:txBody>
      </p:sp>
      <p:sp>
        <p:nvSpPr>
          <p:cNvPr id="24582" name="TextBox 25"/>
          <p:cNvSpPr txBox="1">
            <a:spLocks noChangeArrowheads="1"/>
          </p:cNvSpPr>
          <p:nvPr/>
        </p:nvSpPr>
        <p:spPr bwMode="auto">
          <a:xfrm>
            <a:off x="2154238" y="3362325"/>
            <a:ext cx="203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Garamond" pitchFamily="18" charset="0"/>
              </a:rPr>
              <a:t>Pr [X &gt;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/2]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121150" y="3375025"/>
            <a:ext cx="320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= Pr[X</a:t>
            </a:r>
            <a:r>
              <a:rPr lang="en-US" sz="2800">
                <a:latin typeface="Garamond" pitchFamily="18" charset="0"/>
              </a:rPr>
              <a:t>≥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m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/2 + 1/2] </a:t>
            </a:r>
            <a:endParaRPr lang="en-US">
              <a:latin typeface="Calibri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114800" y="3971925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= Pr[X</a:t>
            </a:r>
            <a:r>
              <a:rPr lang="en-US" sz="2800">
                <a:latin typeface="Garamond" pitchFamily="18" charset="0"/>
              </a:rPr>
              <a:t>≥ (1 + 1/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)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m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/2] </a:t>
            </a:r>
            <a:endParaRPr lang="en-US">
              <a:latin typeface="Calibri" pitchFamily="34" charset="0"/>
            </a:endParaRP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114800" y="4429125"/>
            <a:ext cx="1731963" cy="981075"/>
            <a:chOff x="4114800" y="4429780"/>
            <a:chExt cx="1732652" cy="980420"/>
          </a:xfrm>
        </p:grpSpPr>
        <p:sp>
          <p:nvSpPr>
            <p:cNvPr id="24587" name="Rectangle 31"/>
            <p:cNvSpPr>
              <a:spLocks noChangeArrowheads="1"/>
            </p:cNvSpPr>
            <p:nvPr/>
          </p:nvSpPr>
          <p:spPr bwMode="auto">
            <a:xfrm>
              <a:off x="4114800" y="4648200"/>
              <a:ext cx="4239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≤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588" name="Rectangle 32"/>
            <p:cNvSpPr>
              <a:spLocks noChangeArrowheads="1"/>
            </p:cNvSpPr>
            <p:nvPr/>
          </p:nvSpPr>
          <p:spPr bwMode="auto">
            <a:xfrm>
              <a:off x="4495800" y="4886980"/>
              <a:ext cx="13516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1 + 1/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4589" name="Rectangle 33"/>
            <p:cNvSpPr>
              <a:spLocks noChangeArrowheads="1"/>
            </p:cNvSpPr>
            <p:nvPr/>
          </p:nvSpPr>
          <p:spPr bwMode="auto">
            <a:xfrm>
              <a:off x="4904819" y="4429780"/>
              <a:ext cx="35298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1</a:t>
              </a:r>
              <a:endParaRPr lang="en-US">
                <a:latin typeface="Calibri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572182" y="4953305"/>
              <a:ext cx="1219685" cy="1587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495925"/>
            <a:ext cx="1843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= 1 – 1/2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m</a:t>
            </a:r>
            <a:endParaRPr lang="en-US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Algorithm analysis</a:t>
            </a:r>
            <a:endParaRPr lang="en-US" dirty="0"/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381125" y="1447800"/>
            <a:ext cx="6175375" cy="523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Algorithm finishes in </a:t>
            </a:r>
            <a:r>
              <a:rPr lang="en-US" sz="2800">
                <a:latin typeface="Garamond" pitchFamily="18" charset="0"/>
              </a:rPr>
              <a:t>O(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)</a:t>
            </a:r>
            <a:r>
              <a:rPr lang="en-US" sz="2800">
                <a:latin typeface="Calibri" pitchFamily="34" charset="0"/>
              </a:rPr>
              <a:t> trials w.p. </a:t>
            </a:r>
            <a:r>
              <a:rPr lang="en-US" sz="2800">
                <a:latin typeface="Garamond" pitchFamily="18" charset="0"/>
              </a:rPr>
              <a:t>99%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609600" y="2727325"/>
            <a:ext cx="145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Analysis:</a:t>
            </a:r>
          </a:p>
        </p:txBody>
      </p:sp>
      <p:sp>
        <p:nvSpPr>
          <p:cNvPr id="25604" name="TextBox 26"/>
          <p:cNvSpPr txBox="1">
            <a:spLocks noChangeArrowheads="1"/>
          </p:cNvSpPr>
          <p:nvPr/>
        </p:nvSpPr>
        <p:spPr bwMode="auto">
          <a:xfrm>
            <a:off x="1371600" y="1943100"/>
            <a:ext cx="280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Garamond" pitchFamily="18" charset="0"/>
              </a:rPr>
              <a:t>m</a:t>
            </a:r>
            <a:r>
              <a:rPr lang="en-US" sz="2400">
                <a:latin typeface="Calibri" pitchFamily="34" charset="0"/>
              </a:rPr>
              <a:t> = number of edges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46300" y="2743200"/>
            <a:ext cx="62769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In each trial, more than 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/2</a:t>
            </a:r>
            <a:r>
              <a:rPr lang="en-US" sz="2800">
                <a:latin typeface="Calibri" pitchFamily="34" charset="0"/>
              </a:rPr>
              <a:t> edges are cut</a:t>
            </a:r>
          </a:p>
          <a:p>
            <a:r>
              <a:rPr lang="en-US" sz="2800">
                <a:latin typeface="Calibri" pitchFamily="34" charset="0"/>
              </a:rPr>
              <a:t>with probability at most </a:t>
            </a:r>
            <a:r>
              <a:rPr lang="en-US" sz="2800">
                <a:latin typeface="Garamond" pitchFamily="18" charset="0"/>
              </a:rPr>
              <a:t>1 </a:t>
            </a:r>
            <a:r>
              <a:rPr lang="en-US" sz="2800">
                <a:latin typeface="Symbol" pitchFamily="18" charset="2"/>
              </a:rPr>
              <a:t>- </a:t>
            </a:r>
            <a:r>
              <a:rPr lang="en-US" sz="2800">
                <a:latin typeface="Garamond" pitchFamily="18" charset="0"/>
              </a:rPr>
              <a:t>1/2</a:t>
            </a:r>
            <a:r>
              <a:rPr lang="en-US" sz="2800" i="1">
                <a:latin typeface="Garamond" pitchFamily="18" charset="0"/>
              </a:rPr>
              <a:t>m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46300" y="3998913"/>
            <a:ext cx="6229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After </a:t>
            </a:r>
            <a:r>
              <a:rPr lang="en-US" sz="2800">
                <a:latin typeface="Garamond" pitchFamily="18" charset="0"/>
              </a:rPr>
              <a:t>20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Calibri" pitchFamily="34" charset="0"/>
              </a:rPr>
              <a:t> trials, the probability that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latin typeface="Garamond" pitchFamily="18" charset="0"/>
              </a:rPr>
              <a:t>&gt;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/2</a:t>
            </a:r>
            <a:r>
              <a:rPr lang="en-US" sz="2800">
                <a:latin typeface="Calibri" pitchFamily="34" charset="0"/>
              </a:rPr>
              <a:t> edges are cut in all trials is at most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28988" y="5181600"/>
            <a:ext cx="291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Garamond" pitchFamily="18" charset="0"/>
              </a:rPr>
              <a:t>(1 – 1/2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)</a:t>
            </a:r>
            <a:r>
              <a:rPr lang="en-US" sz="2800" baseline="30000">
                <a:latin typeface="Garamond" pitchFamily="18" charset="0"/>
              </a:rPr>
              <a:t>20</a:t>
            </a:r>
            <a:r>
              <a:rPr lang="en-US" sz="2800" i="1" baseline="30000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&lt; 1%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04200" y="5295900"/>
            <a:ext cx="304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when randomness is problematic</a:t>
            </a:r>
            <a:endParaRPr lang="en-US" dirty="0"/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533400" y="12954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Our algorithm works correctly 99% of the time…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5572125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>
                <a:latin typeface="Calibri" pitchFamily="34" charset="0"/>
              </a:rPr>
              <a:t>…but sometimes 99% is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not good enough</a:t>
            </a:r>
            <a:r>
              <a:rPr lang="en-US" sz="2800">
                <a:latin typeface="Calibri" pitchFamily="34" charset="0"/>
              </a:rPr>
              <a:t>!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14400" y="2057400"/>
            <a:ext cx="3124200" cy="3276600"/>
            <a:chOff x="914400" y="2057400"/>
            <a:chExt cx="3124200" cy="3276600"/>
          </a:xfrm>
        </p:grpSpPr>
        <p:pic>
          <p:nvPicPr>
            <p:cNvPr id="26631" name="Picture 8"/>
            <p:cNvPicPr>
              <a:picLocks noChangeAspect="1"/>
            </p:cNvPicPr>
            <p:nvPr/>
          </p:nvPicPr>
          <p:blipFill>
            <a:blip r:embed="rId2"/>
            <a:srcRect l="9616" r="11539" b="581"/>
            <a:stretch>
              <a:fillRect/>
            </a:stretch>
          </p:blipFill>
          <p:spPr bwMode="auto">
            <a:xfrm>
              <a:off x="914400" y="2438400"/>
              <a:ext cx="31242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6"/>
            <p:cNvPicPr>
              <a:picLocks noChangeAspect="1"/>
            </p:cNvPicPr>
            <p:nvPr/>
          </p:nvPicPr>
          <p:blipFill>
            <a:blip r:embed="rId3"/>
            <a:srcRect l="17046" r="25682" b="9250"/>
            <a:stretch>
              <a:fillRect/>
            </a:stretch>
          </p:blipFill>
          <p:spPr bwMode="auto">
            <a:xfrm>
              <a:off x="2362200" y="3505200"/>
              <a:ext cx="63479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7"/>
            <p:cNvPicPr>
              <a:picLocks noChangeAspect="1"/>
            </p:cNvPicPr>
            <p:nvPr/>
          </p:nvPicPr>
          <p:blipFill>
            <a:blip r:embed="rId4"/>
            <a:srcRect l="34988" t="14923" r="35912" b="46307"/>
            <a:stretch>
              <a:fillRect/>
            </a:stretch>
          </p:blipFill>
          <p:spPr bwMode="auto">
            <a:xfrm>
              <a:off x="2362200" y="205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2514600"/>
            <a:ext cx="37052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3505200" y="3390900"/>
            <a:ext cx="2057400" cy="1028700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eliminating randomness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609600"/>
          </a:xfrm>
        </p:spPr>
        <p:txBody>
          <a:bodyPr/>
          <a:lstStyle/>
          <a:p>
            <a:r>
              <a:rPr lang="en-US" smtClean="0"/>
              <a:t>We will show </a:t>
            </a:r>
            <a:r>
              <a:rPr lang="en-US" smtClean="0">
                <a:solidFill>
                  <a:srgbClr val="E4D37A"/>
                </a:solidFill>
              </a:rPr>
              <a:t>two ways </a:t>
            </a:r>
            <a:r>
              <a:rPr lang="en-US" smtClean="0"/>
              <a:t>to do this: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752600"/>
            <a:ext cx="2362200" cy="1447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99% correct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algorithm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562600" y="1752600"/>
            <a:ext cx="2362200" cy="1447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100% correct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algorithm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3886200" y="2133600"/>
            <a:ext cx="1371600" cy="685800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4724400"/>
            <a:ext cx="5824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(1) By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iterative removal of randomness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5419725"/>
            <a:ext cx="507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(2) Using a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pseudorandom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animBg="1"/>
      <p:bldP spid="5" grpId="0" animBg="1"/>
      <p:bldP spid="6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iterative removal of 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429000"/>
          </a:xfrm>
        </p:spPr>
        <p:txBody>
          <a:bodyPr/>
          <a:lstStyle/>
          <a:p>
            <a:r>
              <a:rPr lang="en-US" smtClean="0"/>
              <a:t>Instead of dividing up the vertices in one step, we do it </a:t>
            </a:r>
            <a:r>
              <a:rPr lang="en-US" smtClean="0">
                <a:solidFill>
                  <a:srgbClr val="E4D37A"/>
                </a:solidFill>
              </a:rPr>
              <a:t>one at a time</a:t>
            </a:r>
            <a:br>
              <a:rPr lang="en-US" smtClean="0">
                <a:solidFill>
                  <a:srgbClr val="E4D37A"/>
                </a:solidFill>
              </a:rPr>
            </a:br>
            <a:endParaRPr lang="en-US" smtClean="0">
              <a:solidFill>
                <a:srgbClr val="E4D37A"/>
              </a:solidFill>
            </a:endParaRPr>
          </a:p>
          <a:p>
            <a:r>
              <a:rPr lang="en-US" smtClean="0"/>
              <a:t>In step </a:t>
            </a:r>
            <a:r>
              <a:rPr lang="en-US" i="1" smtClean="0">
                <a:latin typeface="Garamond" pitchFamily="18" charset="0"/>
              </a:rPr>
              <a:t>k</a:t>
            </a:r>
            <a:r>
              <a:rPr lang="en-US" smtClean="0"/>
              <a:t>, we decide if </a:t>
            </a:r>
            <a:r>
              <a:rPr lang="en-US" i="1" smtClean="0">
                <a:latin typeface="Garamond" pitchFamily="18" charset="0"/>
              </a:rPr>
              <a:t>k</a:t>
            </a:r>
            <a:r>
              <a:rPr lang="en-US" smtClean="0"/>
              <a:t>th vertex is green or red </a:t>
            </a:r>
            <a:r>
              <a:rPr lang="en-US" smtClean="0">
                <a:solidFill>
                  <a:srgbClr val="E4D37A"/>
                </a:solidFill>
              </a:rPr>
              <a:t>without using randomness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At every step we maintain the following </a:t>
            </a:r>
            <a:r>
              <a:rPr lang="en-US" smtClean="0">
                <a:solidFill>
                  <a:schemeClr val="accent1"/>
                </a:solidFill>
              </a:rPr>
              <a:t>invariant</a:t>
            </a:r>
            <a:r>
              <a:rPr lang="en-US" smtClean="0"/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76338" y="4837113"/>
            <a:ext cx="6977062" cy="9540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If rest of the vertices were divided up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at </a:t>
            </a:r>
            <a:br>
              <a:rPr lang="en-US" sz="2800">
                <a:solidFill>
                  <a:srgbClr val="E4D37A"/>
                </a:solidFill>
                <a:latin typeface="Calibri" pitchFamily="34" charset="0"/>
              </a:rPr>
            </a:b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random</a:t>
            </a:r>
            <a:r>
              <a:rPr lang="en-US" sz="2800">
                <a:latin typeface="Calibri" pitchFamily="34" charset="0"/>
              </a:rPr>
              <a:t>, we expect to split </a:t>
            </a:r>
            <a:r>
              <a:rPr lang="en-US" sz="2800">
                <a:latin typeface="Garamond" pitchFamily="18" charset="0"/>
              </a:rPr>
              <a:t>≥ 50%</a:t>
            </a:r>
            <a:r>
              <a:rPr lang="en-US" sz="2800">
                <a:latin typeface="Calibri" pitchFamily="34" charset="0"/>
              </a:rPr>
              <a:t> of the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iterative removal of randomness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Invariant: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Before we begin, we know invariant is true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mtClean="0"/>
              <a:t>How can we preserve the invariant at every step? Let’s start with the first step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76338" y="1981200"/>
            <a:ext cx="6977062" cy="954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If rest of the vertices were divided up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at </a:t>
            </a:r>
            <a:br>
              <a:rPr lang="en-US" sz="2800">
                <a:solidFill>
                  <a:srgbClr val="E4D37A"/>
                </a:solidFill>
                <a:latin typeface="Calibri" pitchFamily="34" charset="0"/>
              </a:rPr>
            </a:b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random</a:t>
            </a:r>
            <a:r>
              <a:rPr lang="en-US" sz="2800">
                <a:latin typeface="Calibri" pitchFamily="34" charset="0"/>
              </a:rPr>
              <a:t>, we expect to split </a:t>
            </a:r>
            <a:r>
              <a:rPr lang="en-US" sz="2800">
                <a:latin typeface="Garamond" pitchFamily="18" charset="0"/>
              </a:rPr>
              <a:t>≥ 50%</a:t>
            </a:r>
            <a:r>
              <a:rPr lang="en-US" sz="2800">
                <a:latin typeface="Calibri" pitchFamily="34" charset="0"/>
              </a:rPr>
              <a:t> of the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iterative removal of randomness</a:t>
            </a:r>
            <a:endParaRPr lang="en-US" dirty="0"/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735013" y="1381125"/>
            <a:ext cx="3633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vertices </a:t>
            </a:r>
            <a:r>
              <a:rPr lang="en-US" sz="2800">
                <a:latin typeface="Garamond" pitchFamily="18" charset="0"/>
              </a:rPr>
              <a:t>= {</a:t>
            </a:r>
            <a:r>
              <a:rPr lang="en-US" sz="2800" i="1">
                <a:latin typeface="Garamond" pitchFamily="18" charset="0"/>
              </a:rPr>
              <a:t>v</a:t>
            </a:r>
            <a:r>
              <a:rPr lang="en-US" sz="2800" baseline="-25000">
                <a:latin typeface="Garamond" pitchFamily="18" charset="0"/>
              </a:rPr>
              <a:t>1</a:t>
            </a:r>
            <a:r>
              <a:rPr lang="en-US" sz="2800">
                <a:latin typeface="Garamond" pitchFamily="18" charset="0"/>
              </a:rPr>
              <a:t>, </a:t>
            </a:r>
            <a:r>
              <a:rPr lang="en-US" sz="2800" i="1">
                <a:latin typeface="Garamond" pitchFamily="18" charset="0"/>
              </a:rPr>
              <a:t>v</a:t>
            </a:r>
            <a:r>
              <a:rPr lang="en-US" sz="2800" baseline="-25000">
                <a:latin typeface="Garamond" pitchFamily="18" charset="0"/>
              </a:rPr>
              <a:t>2</a:t>
            </a:r>
            <a:r>
              <a:rPr lang="en-US" sz="2800">
                <a:latin typeface="Garamond" pitchFamily="18" charset="0"/>
              </a:rPr>
              <a:t>, …, </a:t>
            </a:r>
            <a:r>
              <a:rPr lang="en-US" sz="2800" i="1">
                <a:latin typeface="Garamond" pitchFamily="18" charset="0"/>
              </a:rPr>
              <a:t>v</a:t>
            </a:r>
            <a:r>
              <a:rPr lang="en-US" sz="2800" i="1" baseline="-25000">
                <a:latin typeface="Garamond" pitchFamily="18" charset="0"/>
              </a:rPr>
              <a:t>n</a:t>
            </a:r>
            <a:r>
              <a:rPr lang="en-US" sz="2800">
                <a:latin typeface="Garamond" pitchFamily="18" charset="0"/>
              </a:rPr>
              <a:t>}</a:t>
            </a:r>
          </a:p>
        </p:txBody>
      </p:sp>
      <p:sp>
        <p:nvSpPr>
          <p:cNvPr id="5" name="Oval 4"/>
          <p:cNvSpPr/>
          <p:nvPr/>
        </p:nvSpPr>
        <p:spPr>
          <a:xfrm>
            <a:off x="5910263" y="17526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95863" y="27432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10263" y="37338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81863" y="37338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81863" y="17526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96263" y="27432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>
            <a:stCxn id="6" idx="7"/>
            <a:endCxn id="5" idx="3"/>
          </p:cNvCxnSpPr>
          <p:nvPr/>
        </p:nvCxnSpPr>
        <p:spPr>
          <a:xfrm rot="5400000" flipH="1" flipV="1">
            <a:off x="5087938" y="19208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6"/>
            <a:endCxn id="10" idx="2"/>
          </p:cNvCxnSpPr>
          <p:nvPr/>
        </p:nvCxnSpPr>
        <p:spPr>
          <a:xfrm>
            <a:off x="5148263" y="2819400"/>
            <a:ext cx="304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10" idx="2"/>
          </p:cNvCxnSpPr>
          <p:nvPr/>
        </p:nvCxnSpPr>
        <p:spPr>
          <a:xfrm rot="16200000" flipH="1">
            <a:off x="6650038" y="1273175"/>
            <a:ext cx="936625" cy="2155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  <a:endCxn id="7" idx="7"/>
          </p:cNvCxnSpPr>
          <p:nvPr/>
        </p:nvCxnSpPr>
        <p:spPr>
          <a:xfrm rot="5400000">
            <a:off x="5735638" y="2187575"/>
            <a:ext cx="1873250" cy="1263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4"/>
            <a:endCxn id="8" idx="0"/>
          </p:cNvCxnSpPr>
          <p:nvPr/>
        </p:nvCxnSpPr>
        <p:spPr>
          <a:xfrm rot="5400000">
            <a:off x="6444457" y="2820194"/>
            <a:ext cx="1828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8" idx="2"/>
          </p:cNvCxnSpPr>
          <p:nvPr/>
        </p:nvCxnSpPr>
        <p:spPr>
          <a:xfrm>
            <a:off x="6062663" y="38100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  <a:endCxn id="9" idx="2"/>
          </p:cNvCxnSpPr>
          <p:nvPr/>
        </p:nvCxnSpPr>
        <p:spPr>
          <a:xfrm>
            <a:off x="6062663" y="18288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5"/>
            <a:endCxn id="7" idx="1"/>
          </p:cNvCxnSpPr>
          <p:nvPr/>
        </p:nvCxnSpPr>
        <p:spPr>
          <a:xfrm rot="16200000" flipH="1">
            <a:off x="5087938" y="29114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5"/>
            <a:endCxn id="10" idx="1"/>
          </p:cNvCxnSpPr>
          <p:nvPr/>
        </p:nvCxnSpPr>
        <p:spPr>
          <a:xfrm rot="16200000" flipH="1">
            <a:off x="7373938" y="19208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4"/>
            <a:endCxn id="8" idx="1"/>
          </p:cNvCxnSpPr>
          <p:nvPr/>
        </p:nvCxnSpPr>
        <p:spPr>
          <a:xfrm rot="16200000" flipH="1">
            <a:off x="5719763" y="2171700"/>
            <a:ext cx="1851025" cy="1317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7373938" y="29114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0" name="Rectangle 21"/>
          <p:cNvSpPr>
            <a:spLocks noChangeArrowheads="1"/>
          </p:cNvSpPr>
          <p:nvPr/>
        </p:nvSpPr>
        <p:spPr bwMode="auto">
          <a:xfrm>
            <a:off x="4843463" y="2209800"/>
            <a:ext cx="414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0741" name="Rectangle 22"/>
          <p:cNvSpPr>
            <a:spLocks noChangeArrowheads="1"/>
          </p:cNvSpPr>
          <p:nvPr/>
        </p:nvSpPr>
        <p:spPr bwMode="auto">
          <a:xfrm>
            <a:off x="5681663" y="1290638"/>
            <a:ext cx="41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2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0742" name="Rectangle 23"/>
          <p:cNvSpPr>
            <a:spLocks noChangeArrowheads="1"/>
          </p:cNvSpPr>
          <p:nvPr/>
        </p:nvSpPr>
        <p:spPr bwMode="auto">
          <a:xfrm>
            <a:off x="7250113" y="1295400"/>
            <a:ext cx="41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3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0743" name="Rectangle 24"/>
          <p:cNvSpPr>
            <a:spLocks noChangeArrowheads="1"/>
          </p:cNvSpPr>
          <p:nvPr/>
        </p:nvSpPr>
        <p:spPr bwMode="auto">
          <a:xfrm>
            <a:off x="8196263" y="2286000"/>
            <a:ext cx="414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4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0744" name="Rectangle 25"/>
          <p:cNvSpPr>
            <a:spLocks noChangeArrowheads="1"/>
          </p:cNvSpPr>
          <p:nvPr/>
        </p:nvSpPr>
        <p:spPr bwMode="auto">
          <a:xfrm>
            <a:off x="7358063" y="3652838"/>
            <a:ext cx="41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5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0745" name="Rectangle 26"/>
          <p:cNvSpPr>
            <a:spLocks noChangeArrowheads="1"/>
          </p:cNvSpPr>
          <p:nvPr/>
        </p:nvSpPr>
        <p:spPr bwMode="auto">
          <a:xfrm>
            <a:off x="5681663" y="3657600"/>
            <a:ext cx="414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6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5800" y="2057400"/>
            <a:ext cx="3352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Garamond" pitchFamily="18" charset="0"/>
              </a:rPr>
              <a:t>X</a:t>
            </a:r>
            <a:r>
              <a:rPr lang="en-US" sz="2800">
                <a:latin typeface="Garamond" pitchFamily="18" charset="0"/>
              </a:rPr>
              <a:t> =</a:t>
            </a:r>
            <a:r>
              <a:rPr lang="en-US" sz="2800">
                <a:latin typeface="Calibri" pitchFamily="34" charset="0"/>
              </a:rPr>
              <a:t> number of edges 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latin typeface="Calibri" pitchFamily="34" charset="0"/>
              </a:rPr>
              <a:t>	   that are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not split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5800" y="3057525"/>
            <a:ext cx="2751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Garamond" pitchFamily="18" charset="0"/>
              </a:rPr>
              <a:t>E[</a:t>
            </a:r>
            <a:r>
              <a:rPr lang="en-US" sz="2800" i="1">
                <a:latin typeface="Garamond" pitchFamily="18" charset="0"/>
              </a:rPr>
              <a:t>X</a:t>
            </a:r>
            <a:r>
              <a:rPr lang="en-US" sz="2800">
                <a:latin typeface="Garamond" pitchFamily="18" charset="0"/>
              </a:rPr>
              <a:t>] = 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/2 = 5½ 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08600" y="4456113"/>
            <a:ext cx="299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Should we make </a:t>
            </a:r>
            <a:r>
              <a:rPr lang="en-US" sz="2800" i="1">
                <a:latin typeface="Garamond" pitchFamily="18" charset="0"/>
              </a:rPr>
              <a:t>v</a:t>
            </a:r>
            <a:r>
              <a:rPr lang="en-US" sz="2800" baseline="-25000">
                <a:latin typeface="Garamond" pitchFamily="18" charset="0"/>
              </a:rPr>
              <a:t>1</a:t>
            </a:r>
          </a:p>
          <a:p>
            <a:r>
              <a:rPr lang="en-US" sz="2800">
                <a:latin typeface="Calibri" pitchFamily="34" charset="0"/>
              </a:rPr>
              <a:t>red or green? 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85800" y="4352925"/>
            <a:ext cx="320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E[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X | v</a:t>
            </a:r>
            <a:r>
              <a:rPr lang="en-US" sz="2800" baseline="-25000">
                <a:solidFill>
                  <a:srgbClr val="FFFFFF"/>
                </a:solidFill>
                <a:latin typeface="Garamond" pitchFamily="18" charset="0"/>
              </a:rPr>
              <a:t>1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 =    ] = 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/2</a:t>
            </a:r>
            <a:endParaRPr lang="en-US"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400300" y="4610100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85800" y="3733800"/>
            <a:ext cx="199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but actually: 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85800" y="4800600"/>
            <a:ext cx="320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E[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X | v</a:t>
            </a:r>
            <a:r>
              <a:rPr lang="en-US" sz="2800" baseline="-25000">
                <a:solidFill>
                  <a:srgbClr val="FFFFFF"/>
                </a:solidFill>
                <a:latin typeface="Garamond" pitchFamily="18" charset="0"/>
              </a:rPr>
              <a:t>1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 =    ] = 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/2</a:t>
            </a:r>
            <a:endParaRPr lang="en-US">
              <a:latin typeface="Calibr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400300" y="5054600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4" name="TextBox 44"/>
          <p:cNvSpPr txBox="1">
            <a:spLocks noChangeArrowheads="1"/>
          </p:cNvSpPr>
          <p:nvPr/>
        </p:nvSpPr>
        <p:spPr bwMode="auto">
          <a:xfrm>
            <a:off x="1066800" y="5648325"/>
            <a:ext cx="710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It doesn’t make a difference, so let’s make </a:t>
            </a:r>
            <a:r>
              <a:rPr lang="en-US" sz="2800" i="1">
                <a:latin typeface="Garamond" pitchFamily="18" charset="0"/>
              </a:rPr>
              <a:t>v</a:t>
            </a:r>
            <a:r>
              <a:rPr lang="en-US" sz="2800" baseline="-25000">
                <a:latin typeface="Garamond" pitchFamily="18" charset="0"/>
              </a:rPr>
              <a:t>1 </a:t>
            </a:r>
            <a:r>
              <a:rPr lang="en-US" sz="2800">
                <a:latin typeface="Calibri" pitchFamily="34" charset="0"/>
              </a:rPr>
              <a:t>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6" grpId="0"/>
      <p:bldP spid="37" grpId="0" animBg="1"/>
      <p:bldP spid="41" grpId="0"/>
      <p:bldP spid="42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iterative removal of randomness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10263" y="17526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95863" y="2743200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10263" y="37338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81863" y="37338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81863" y="17526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96263" y="27432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>
            <a:stCxn id="6" idx="7"/>
            <a:endCxn id="5" idx="3"/>
          </p:cNvCxnSpPr>
          <p:nvPr/>
        </p:nvCxnSpPr>
        <p:spPr>
          <a:xfrm rot="5400000" flipH="1" flipV="1">
            <a:off x="5087938" y="19208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6"/>
            <a:endCxn id="10" idx="2"/>
          </p:cNvCxnSpPr>
          <p:nvPr/>
        </p:nvCxnSpPr>
        <p:spPr>
          <a:xfrm>
            <a:off x="5148263" y="2819400"/>
            <a:ext cx="304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10" idx="2"/>
          </p:cNvCxnSpPr>
          <p:nvPr/>
        </p:nvCxnSpPr>
        <p:spPr>
          <a:xfrm rot="16200000" flipH="1">
            <a:off x="6650038" y="1273175"/>
            <a:ext cx="936625" cy="2155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  <a:endCxn id="7" idx="7"/>
          </p:cNvCxnSpPr>
          <p:nvPr/>
        </p:nvCxnSpPr>
        <p:spPr>
          <a:xfrm rot="5400000">
            <a:off x="5735638" y="2187575"/>
            <a:ext cx="1873250" cy="1263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4"/>
            <a:endCxn id="8" idx="0"/>
          </p:cNvCxnSpPr>
          <p:nvPr/>
        </p:nvCxnSpPr>
        <p:spPr>
          <a:xfrm rot="5400000">
            <a:off x="6444457" y="2820194"/>
            <a:ext cx="1828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8" idx="2"/>
          </p:cNvCxnSpPr>
          <p:nvPr/>
        </p:nvCxnSpPr>
        <p:spPr>
          <a:xfrm>
            <a:off x="6062663" y="38100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  <a:endCxn id="9" idx="2"/>
          </p:cNvCxnSpPr>
          <p:nvPr/>
        </p:nvCxnSpPr>
        <p:spPr>
          <a:xfrm>
            <a:off x="6062663" y="18288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5"/>
            <a:endCxn id="7" idx="1"/>
          </p:cNvCxnSpPr>
          <p:nvPr/>
        </p:nvCxnSpPr>
        <p:spPr>
          <a:xfrm rot="16200000" flipH="1">
            <a:off x="5087938" y="29114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5"/>
            <a:endCxn id="10" idx="1"/>
          </p:cNvCxnSpPr>
          <p:nvPr/>
        </p:nvCxnSpPr>
        <p:spPr>
          <a:xfrm rot="16200000" flipH="1">
            <a:off x="7373938" y="19208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4"/>
            <a:endCxn id="8" idx="1"/>
          </p:cNvCxnSpPr>
          <p:nvPr/>
        </p:nvCxnSpPr>
        <p:spPr>
          <a:xfrm rot="16200000" flipH="1">
            <a:off x="5719763" y="2171700"/>
            <a:ext cx="1851025" cy="1317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7373938" y="29114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843463" y="2209800"/>
            <a:ext cx="414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1764" name="Rectangle 22"/>
          <p:cNvSpPr>
            <a:spLocks noChangeArrowheads="1"/>
          </p:cNvSpPr>
          <p:nvPr/>
        </p:nvSpPr>
        <p:spPr bwMode="auto">
          <a:xfrm>
            <a:off x="5681663" y="1290638"/>
            <a:ext cx="41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2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1765" name="Rectangle 23"/>
          <p:cNvSpPr>
            <a:spLocks noChangeArrowheads="1"/>
          </p:cNvSpPr>
          <p:nvPr/>
        </p:nvSpPr>
        <p:spPr bwMode="auto">
          <a:xfrm>
            <a:off x="7250113" y="1295400"/>
            <a:ext cx="41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3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1766" name="Rectangle 24"/>
          <p:cNvSpPr>
            <a:spLocks noChangeArrowheads="1"/>
          </p:cNvSpPr>
          <p:nvPr/>
        </p:nvSpPr>
        <p:spPr bwMode="auto">
          <a:xfrm>
            <a:off x="8196263" y="2286000"/>
            <a:ext cx="414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4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1767" name="Rectangle 25"/>
          <p:cNvSpPr>
            <a:spLocks noChangeArrowheads="1"/>
          </p:cNvSpPr>
          <p:nvPr/>
        </p:nvSpPr>
        <p:spPr bwMode="auto">
          <a:xfrm>
            <a:off x="7358063" y="3652838"/>
            <a:ext cx="41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5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1768" name="Rectangle 26"/>
          <p:cNvSpPr>
            <a:spLocks noChangeArrowheads="1"/>
          </p:cNvSpPr>
          <p:nvPr/>
        </p:nvSpPr>
        <p:spPr bwMode="auto">
          <a:xfrm>
            <a:off x="5681663" y="3657600"/>
            <a:ext cx="414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6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08600" y="4456113"/>
            <a:ext cx="299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Should we make </a:t>
            </a:r>
            <a:r>
              <a:rPr lang="en-US" sz="2800" i="1">
                <a:latin typeface="Garamond" pitchFamily="18" charset="0"/>
              </a:rPr>
              <a:t>v</a:t>
            </a:r>
            <a:r>
              <a:rPr lang="en-US" sz="2800" baseline="-25000">
                <a:latin typeface="Garamond" pitchFamily="18" charset="0"/>
              </a:rPr>
              <a:t>2</a:t>
            </a:r>
          </a:p>
          <a:p>
            <a:r>
              <a:rPr lang="en-US" sz="2800">
                <a:latin typeface="Calibri" pitchFamily="34" charset="0"/>
              </a:rPr>
              <a:t>red or green? 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85800" y="1600200"/>
            <a:ext cx="4033838" cy="523875"/>
            <a:chOff x="685800" y="1600200"/>
            <a:chExt cx="4033476" cy="523220"/>
          </a:xfrm>
        </p:grpSpPr>
        <p:sp>
          <p:nvSpPr>
            <p:cNvPr id="31790" name="Rectangle 35"/>
            <p:cNvSpPr>
              <a:spLocks noChangeArrowheads="1"/>
            </p:cNvSpPr>
            <p:nvPr/>
          </p:nvSpPr>
          <p:spPr bwMode="auto">
            <a:xfrm>
              <a:off x="685800" y="1600200"/>
              <a:ext cx="40334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E[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X | v</a:t>
              </a:r>
              <a:r>
                <a:rPr lang="en-US" sz="2800" baseline="-25000">
                  <a:solidFill>
                    <a:srgbClr val="FFFFFF"/>
                  </a:solidFill>
                  <a:latin typeface="Garamond" pitchFamily="18" charset="0"/>
                </a:rPr>
                <a:t>1</a:t>
              </a:r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 =    ] = </a:t>
              </a:r>
              <a:r>
                <a:rPr lang="en-US" sz="2800" i="1">
                  <a:latin typeface="Garamond" pitchFamily="18" charset="0"/>
                </a:rPr>
                <a:t>m</a:t>
              </a:r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/2 = 5½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400146" y="1857053"/>
              <a:ext cx="152386" cy="152209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85800" y="2362200"/>
            <a:ext cx="4325938" cy="1384300"/>
            <a:chOff x="685800" y="2362200"/>
            <a:chExt cx="4325222" cy="1384995"/>
          </a:xfrm>
        </p:grpSpPr>
        <p:sp>
          <p:nvSpPr>
            <p:cNvPr id="31784" name="TextBox 37"/>
            <p:cNvSpPr txBox="1">
              <a:spLocks noChangeArrowheads="1"/>
            </p:cNvSpPr>
            <p:nvPr/>
          </p:nvSpPr>
          <p:spPr bwMode="auto">
            <a:xfrm>
              <a:off x="685800" y="2362200"/>
              <a:ext cx="4325222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Garamond" pitchFamily="18" charset="0"/>
                </a:rPr>
                <a:t>E[</a:t>
              </a:r>
              <a:r>
                <a:rPr lang="en-US" sz="2800" i="1">
                  <a:latin typeface="Garamond" pitchFamily="18" charset="0"/>
                </a:rPr>
                <a:t>X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| v</a:t>
              </a:r>
              <a:r>
                <a:rPr lang="en-US" sz="2800" baseline="-25000">
                  <a:solidFill>
                    <a:srgbClr val="FFFFFF"/>
                  </a:solidFill>
                  <a:latin typeface="Garamond" pitchFamily="18" charset="0"/>
                </a:rPr>
                <a:t>1</a:t>
              </a:r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 =    ]</a:t>
              </a:r>
            </a:p>
            <a:p>
              <a:r>
                <a:rPr lang="en-US" sz="2800">
                  <a:latin typeface="Garamond" pitchFamily="18" charset="0"/>
                </a:rPr>
                <a:t>    = ½ E[</a:t>
              </a:r>
              <a:r>
                <a:rPr lang="en-US" sz="2800" i="1">
                  <a:latin typeface="Garamond" pitchFamily="18" charset="0"/>
                </a:rPr>
                <a:t>X | v</a:t>
              </a:r>
              <a:r>
                <a:rPr lang="en-US" sz="2800" baseline="-25000">
                  <a:latin typeface="Garamond" pitchFamily="18" charset="0"/>
                </a:rPr>
                <a:t>2</a:t>
              </a:r>
              <a:r>
                <a:rPr lang="en-US" sz="2800">
                  <a:latin typeface="Garamond" pitchFamily="18" charset="0"/>
                </a:rPr>
                <a:t> =    , </a:t>
              </a:r>
              <a:r>
                <a:rPr lang="en-US" sz="2800" i="1">
                  <a:latin typeface="Garamond" pitchFamily="18" charset="0"/>
                </a:rPr>
                <a:t>v</a:t>
              </a:r>
              <a:r>
                <a:rPr lang="en-US" sz="2800" baseline="-25000">
                  <a:latin typeface="Garamond" pitchFamily="18" charset="0"/>
                </a:rPr>
                <a:t>1</a:t>
              </a:r>
              <a:r>
                <a:rPr lang="en-US" sz="2800">
                  <a:latin typeface="Garamond" pitchFamily="18" charset="0"/>
                </a:rPr>
                <a:t> =    ]</a:t>
              </a:r>
            </a:p>
            <a:p>
              <a:r>
                <a:rPr lang="en-US" sz="2800">
                  <a:latin typeface="Garamond" pitchFamily="18" charset="0"/>
                </a:rPr>
                <a:t>    + ½ E[</a:t>
              </a:r>
              <a:r>
                <a:rPr lang="en-US" sz="2800" i="1">
                  <a:latin typeface="Garamond" pitchFamily="18" charset="0"/>
                </a:rPr>
                <a:t>X | v</a:t>
              </a:r>
              <a:r>
                <a:rPr lang="en-US" sz="2800" baseline="-25000">
                  <a:latin typeface="Garamond" pitchFamily="18" charset="0"/>
                </a:rPr>
                <a:t>2</a:t>
              </a:r>
              <a:r>
                <a:rPr lang="en-US" sz="2800">
                  <a:latin typeface="Garamond" pitchFamily="18" charset="0"/>
                </a:rPr>
                <a:t> =    , </a:t>
              </a:r>
              <a:r>
                <a:rPr lang="en-US" sz="2800" i="1">
                  <a:latin typeface="Garamond" pitchFamily="18" charset="0"/>
                </a:rPr>
                <a:t>v</a:t>
              </a:r>
              <a:r>
                <a:rPr lang="en-US" sz="2800" baseline="-25000">
                  <a:latin typeface="Garamond" pitchFamily="18" charset="0"/>
                </a:rPr>
                <a:t>1</a:t>
              </a:r>
              <a:r>
                <a:rPr lang="en-US" sz="2800">
                  <a:latin typeface="Garamond" pitchFamily="18" charset="0"/>
                </a:rPr>
                <a:t> =    ]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453942" y="3442242"/>
              <a:ext cx="152375" cy="152477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453942" y="3048344"/>
              <a:ext cx="152375" cy="152477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298433" y="2603621"/>
              <a:ext cx="152375" cy="152477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520565" y="3061051"/>
              <a:ext cx="152375" cy="152477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520565" y="3454948"/>
              <a:ext cx="152375" cy="152477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1847850" y="3784600"/>
            <a:ext cx="3079750" cy="969963"/>
            <a:chOff x="1847850" y="3784600"/>
            <a:chExt cx="3079750" cy="970697"/>
          </a:xfrm>
        </p:grpSpPr>
        <p:sp>
          <p:nvSpPr>
            <p:cNvPr id="50" name="Left Brace 49"/>
            <p:cNvSpPr/>
            <p:nvPr/>
          </p:nvSpPr>
          <p:spPr>
            <a:xfrm rot="16200000">
              <a:off x="3273339" y="2359111"/>
              <a:ext cx="228773" cy="3079750"/>
            </a:xfrm>
            <a:prstGeom prst="leftBrace">
              <a:avLst>
                <a:gd name="adj1" fmla="val 47222"/>
                <a:gd name="adj2" fmla="val 50000"/>
              </a:avLst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783" name="TextBox 50"/>
            <p:cNvSpPr txBox="1">
              <a:spLocks noChangeArrowheads="1"/>
            </p:cNvSpPr>
            <p:nvPr/>
          </p:nvSpPr>
          <p:spPr bwMode="auto">
            <a:xfrm>
              <a:off x="2101574" y="3924300"/>
              <a:ext cx="269902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at least one of them </a:t>
              </a:r>
            </a:p>
            <a:p>
              <a:r>
                <a:rPr lang="en-US" sz="2400">
                  <a:latin typeface="Calibri" pitchFamily="34" charset="0"/>
                </a:rPr>
                <a:t>must be</a:t>
              </a:r>
              <a:r>
                <a:rPr lang="en-US" sz="2400">
                  <a:latin typeface="Garamond" pitchFamily="18" charset="0"/>
                </a:rPr>
                <a:t>≤</a:t>
              </a:r>
              <a:r>
                <a:rPr lang="en-US" sz="2400" i="1">
                  <a:latin typeface="Garamond" pitchFamily="18" charset="0"/>
                </a:rPr>
                <a:t>m</a:t>
              </a:r>
              <a:r>
                <a:rPr lang="en-US" sz="2400">
                  <a:latin typeface="Garamond" pitchFamily="18" charset="0"/>
                </a:rPr>
                <a:t>/2</a:t>
              </a: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762000" y="4724400"/>
            <a:ext cx="3843338" cy="523875"/>
            <a:chOff x="762000" y="4724400"/>
            <a:chExt cx="3842718" cy="523220"/>
          </a:xfrm>
        </p:grpSpPr>
        <p:sp>
          <p:nvSpPr>
            <p:cNvPr id="31779" name="Rectangle 51"/>
            <p:cNvSpPr>
              <a:spLocks noChangeArrowheads="1"/>
            </p:cNvSpPr>
            <p:nvPr/>
          </p:nvSpPr>
          <p:spPr bwMode="auto">
            <a:xfrm>
              <a:off x="762000" y="4724400"/>
              <a:ext cx="38427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E[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X | v</a:t>
              </a:r>
              <a:r>
                <a:rPr lang="en-US" sz="2800" baseline="-25000">
                  <a:solidFill>
                    <a:srgbClr val="FFFFFF"/>
                  </a:solidFill>
                  <a:latin typeface="Garamond" pitchFamily="18" charset="0"/>
                </a:rPr>
                <a:t>2</a:t>
              </a:r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 =    , 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v</a:t>
              </a:r>
              <a:r>
                <a:rPr lang="en-US" sz="2800" baseline="-25000">
                  <a:solidFill>
                    <a:srgbClr val="FFFFFF"/>
                  </a:solidFill>
                  <a:latin typeface="Garamond" pitchFamily="18" charset="0"/>
                </a:rPr>
                <a:t>1</a:t>
              </a:r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 =    ] = 6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476223" y="4952714"/>
              <a:ext cx="152375" cy="152209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542851" y="4965398"/>
              <a:ext cx="152375" cy="152209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762000" y="5105400"/>
            <a:ext cx="3843338" cy="523875"/>
            <a:chOff x="762000" y="5105400"/>
            <a:chExt cx="3842718" cy="523220"/>
          </a:xfrm>
        </p:grpSpPr>
        <p:sp>
          <p:nvSpPr>
            <p:cNvPr id="31776" name="Rectangle 54"/>
            <p:cNvSpPr>
              <a:spLocks noChangeArrowheads="1"/>
            </p:cNvSpPr>
            <p:nvPr/>
          </p:nvSpPr>
          <p:spPr bwMode="auto">
            <a:xfrm>
              <a:off x="762000" y="5105400"/>
              <a:ext cx="38427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E[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X | v</a:t>
              </a:r>
              <a:r>
                <a:rPr lang="en-US" sz="2800" baseline="-25000">
                  <a:solidFill>
                    <a:srgbClr val="FFFFFF"/>
                  </a:solidFill>
                  <a:latin typeface="Garamond" pitchFamily="18" charset="0"/>
                </a:rPr>
                <a:t>2</a:t>
              </a:r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 =    , 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v</a:t>
              </a:r>
              <a:r>
                <a:rPr lang="en-US" sz="2800" baseline="-25000">
                  <a:solidFill>
                    <a:srgbClr val="FFFFFF"/>
                  </a:solidFill>
                  <a:latin typeface="Garamond" pitchFamily="18" charset="0"/>
                </a:rPr>
                <a:t>1</a:t>
              </a:r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 =    ] = 5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76223" y="5333714"/>
              <a:ext cx="152375" cy="152209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542851" y="5346398"/>
              <a:ext cx="152375" cy="152209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524000" y="5800725"/>
            <a:ext cx="5789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…so it is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better </a:t>
            </a:r>
            <a:r>
              <a:rPr lang="en-US" sz="2800">
                <a:latin typeface="Calibri" pitchFamily="34" charset="0"/>
              </a:rPr>
              <a:t>for us to make </a:t>
            </a:r>
            <a:r>
              <a:rPr lang="en-US" sz="2800" i="1">
                <a:latin typeface="Garamond" pitchFamily="18" charset="0"/>
              </a:rPr>
              <a:t>v</a:t>
            </a:r>
            <a:r>
              <a:rPr lang="en-US" sz="2800" baseline="-25000">
                <a:latin typeface="Garamond" pitchFamily="18" charset="0"/>
              </a:rPr>
              <a:t>2 </a:t>
            </a:r>
            <a:r>
              <a:rPr lang="en-US" sz="2800">
                <a:latin typeface="Calibri" pitchFamily="34" charset="0"/>
              </a:rPr>
              <a:t>green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C5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BBC59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iterative removal of randomness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10263" y="1752600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95863" y="2743200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10263" y="37338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81863" y="37338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81863" y="1752600"/>
            <a:ext cx="152400" cy="152400"/>
          </a:xfrm>
          <a:prstGeom prst="ellipse">
            <a:avLst/>
          </a:prstGeom>
          <a:solidFill>
            <a:srgbClr val="9BBB59"/>
          </a:solidFill>
          <a:ln w="2857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96263" y="27432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>
            <a:stCxn id="6" idx="7"/>
            <a:endCxn id="5" idx="3"/>
          </p:cNvCxnSpPr>
          <p:nvPr/>
        </p:nvCxnSpPr>
        <p:spPr>
          <a:xfrm rot="5400000" flipH="1" flipV="1">
            <a:off x="5087938" y="19208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6"/>
            <a:endCxn id="10" idx="2"/>
          </p:cNvCxnSpPr>
          <p:nvPr/>
        </p:nvCxnSpPr>
        <p:spPr>
          <a:xfrm>
            <a:off x="5148263" y="2819400"/>
            <a:ext cx="304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10" idx="2"/>
          </p:cNvCxnSpPr>
          <p:nvPr/>
        </p:nvCxnSpPr>
        <p:spPr>
          <a:xfrm rot="16200000" flipH="1">
            <a:off x="6650038" y="1273175"/>
            <a:ext cx="936625" cy="2155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  <a:endCxn id="7" idx="7"/>
          </p:cNvCxnSpPr>
          <p:nvPr/>
        </p:nvCxnSpPr>
        <p:spPr>
          <a:xfrm rot="5400000">
            <a:off x="5735638" y="2187575"/>
            <a:ext cx="1873250" cy="1263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4"/>
            <a:endCxn id="8" idx="0"/>
          </p:cNvCxnSpPr>
          <p:nvPr/>
        </p:nvCxnSpPr>
        <p:spPr>
          <a:xfrm rot="5400000">
            <a:off x="6444457" y="2820194"/>
            <a:ext cx="1828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8" idx="2"/>
          </p:cNvCxnSpPr>
          <p:nvPr/>
        </p:nvCxnSpPr>
        <p:spPr>
          <a:xfrm>
            <a:off x="6062663" y="38100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  <a:endCxn id="9" idx="2"/>
          </p:cNvCxnSpPr>
          <p:nvPr/>
        </p:nvCxnSpPr>
        <p:spPr>
          <a:xfrm>
            <a:off x="6062663" y="18288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5"/>
            <a:endCxn id="7" idx="1"/>
          </p:cNvCxnSpPr>
          <p:nvPr/>
        </p:nvCxnSpPr>
        <p:spPr>
          <a:xfrm rot="16200000" flipH="1">
            <a:off x="5087938" y="29114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5"/>
            <a:endCxn id="10" idx="1"/>
          </p:cNvCxnSpPr>
          <p:nvPr/>
        </p:nvCxnSpPr>
        <p:spPr>
          <a:xfrm rot="16200000" flipH="1">
            <a:off x="7373938" y="19208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4"/>
            <a:endCxn id="8" idx="1"/>
          </p:cNvCxnSpPr>
          <p:nvPr/>
        </p:nvCxnSpPr>
        <p:spPr>
          <a:xfrm rot="16200000" flipH="1">
            <a:off x="5719763" y="2171700"/>
            <a:ext cx="1851025" cy="1317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7373938" y="29114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7" name="Rectangle 21"/>
          <p:cNvSpPr>
            <a:spLocks noChangeArrowheads="1"/>
          </p:cNvSpPr>
          <p:nvPr/>
        </p:nvSpPr>
        <p:spPr bwMode="auto">
          <a:xfrm>
            <a:off x="4843463" y="2209800"/>
            <a:ext cx="414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2788" name="Rectangle 22"/>
          <p:cNvSpPr>
            <a:spLocks noChangeArrowheads="1"/>
          </p:cNvSpPr>
          <p:nvPr/>
        </p:nvSpPr>
        <p:spPr bwMode="auto">
          <a:xfrm>
            <a:off x="5681663" y="1290638"/>
            <a:ext cx="41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2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2789" name="Rectangle 23"/>
          <p:cNvSpPr>
            <a:spLocks noChangeArrowheads="1"/>
          </p:cNvSpPr>
          <p:nvPr/>
        </p:nvSpPr>
        <p:spPr bwMode="auto">
          <a:xfrm>
            <a:off x="7250113" y="1295400"/>
            <a:ext cx="41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3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2790" name="Rectangle 24"/>
          <p:cNvSpPr>
            <a:spLocks noChangeArrowheads="1"/>
          </p:cNvSpPr>
          <p:nvPr/>
        </p:nvSpPr>
        <p:spPr bwMode="auto">
          <a:xfrm>
            <a:off x="8196263" y="2286000"/>
            <a:ext cx="414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4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2791" name="Rectangle 25"/>
          <p:cNvSpPr>
            <a:spLocks noChangeArrowheads="1"/>
          </p:cNvSpPr>
          <p:nvPr/>
        </p:nvSpPr>
        <p:spPr bwMode="auto">
          <a:xfrm>
            <a:off x="7358063" y="3652838"/>
            <a:ext cx="41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5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2792" name="Rectangle 26"/>
          <p:cNvSpPr>
            <a:spLocks noChangeArrowheads="1"/>
          </p:cNvSpPr>
          <p:nvPr/>
        </p:nvSpPr>
        <p:spPr bwMode="auto">
          <a:xfrm>
            <a:off x="5681663" y="3657600"/>
            <a:ext cx="414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6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2793" name="TextBox 48"/>
          <p:cNvSpPr txBox="1">
            <a:spLocks noChangeArrowheads="1"/>
          </p:cNvSpPr>
          <p:nvPr/>
        </p:nvSpPr>
        <p:spPr bwMode="auto">
          <a:xfrm>
            <a:off x="539750" y="3276600"/>
            <a:ext cx="464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To calculate an expression like:</a:t>
            </a:r>
          </a:p>
        </p:txBody>
      </p:sp>
      <p:grpSp>
        <p:nvGrpSpPr>
          <p:cNvPr id="32794" name="Group 61"/>
          <p:cNvGrpSpPr>
            <a:grpSpLocks/>
          </p:cNvGrpSpPr>
          <p:nvPr/>
        </p:nvGrpSpPr>
        <p:grpSpPr bwMode="auto">
          <a:xfrm>
            <a:off x="762000" y="3886200"/>
            <a:ext cx="4348163" cy="523875"/>
            <a:chOff x="762000" y="5102880"/>
            <a:chExt cx="4347664" cy="523220"/>
          </a:xfrm>
        </p:grpSpPr>
        <p:sp>
          <p:nvSpPr>
            <p:cNvPr id="32821" name="Rectangle 54"/>
            <p:cNvSpPr>
              <a:spLocks noChangeArrowheads="1"/>
            </p:cNvSpPr>
            <p:nvPr/>
          </p:nvSpPr>
          <p:spPr bwMode="auto">
            <a:xfrm>
              <a:off x="762000" y="5102880"/>
              <a:ext cx="43476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E[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X | v</a:t>
              </a:r>
              <a:r>
                <a:rPr lang="en-US" sz="2800" baseline="-25000">
                  <a:solidFill>
                    <a:srgbClr val="FFFFFF"/>
                  </a:solidFill>
                  <a:latin typeface="Garamond" pitchFamily="18" charset="0"/>
                </a:rPr>
                <a:t>3</a:t>
              </a:r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 =    , 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v</a:t>
              </a:r>
              <a:r>
                <a:rPr lang="en-US" sz="2800" baseline="-25000">
                  <a:solidFill>
                    <a:srgbClr val="FFFFFF"/>
                  </a:solidFill>
                  <a:latin typeface="Garamond" pitchFamily="18" charset="0"/>
                </a:rPr>
                <a:t>2</a:t>
              </a:r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 =    , 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v</a:t>
              </a:r>
              <a:r>
                <a:rPr lang="en-US" sz="2800" baseline="-25000">
                  <a:solidFill>
                    <a:srgbClr val="FFFFFF"/>
                  </a:solidFill>
                  <a:latin typeface="Garamond" pitchFamily="18" charset="0"/>
                </a:rPr>
                <a:t>1</a:t>
              </a:r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 =    ]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76303" y="5334365"/>
              <a:ext cx="152383" cy="152209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647754" y="5347049"/>
              <a:ext cx="152383" cy="152209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555679" y="5334365"/>
              <a:ext cx="152383" cy="152209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2795" name="TextBox 60"/>
          <p:cNvSpPr txBox="1">
            <a:spLocks noChangeArrowheads="1"/>
          </p:cNvSpPr>
          <p:nvPr/>
        </p:nvSpPr>
        <p:spPr bwMode="auto">
          <a:xfrm>
            <a:off x="533400" y="1524000"/>
            <a:ext cx="4238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Continuing in this way, we</a:t>
            </a:r>
          </a:p>
          <a:p>
            <a:r>
              <a:rPr lang="en-US" sz="2800">
                <a:latin typeface="Calibri" pitchFamily="34" charset="0"/>
              </a:rPr>
              <a:t>end up with a cut that splits</a:t>
            </a:r>
          </a:p>
          <a:p>
            <a:r>
              <a:rPr lang="en-US" sz="2800">
                <a:latin typeface="Calibri" pitchFamily="34" charset="0"/>
              </a:rPr>
              <a:t>at least half the edges</a:t>
            </a:r>
          </a:p>
        </p:txBody>
      </p:sp>
      <p:sp>
        <p:nvSpPr>
          <p:cNvPr id="32796" name="TextBox 62"/>
          <p:cNvSpPr txBox="1">
            <a:spLocks noChangeArrowheads="1"/>
          </p:cNvSpPr>
          <p:nvPr/>
        </p:nvSpPr>
        <p:spPr bwMode="auto">
          <a:xfrm>
            <a:off x="533400" y="4495800"/>
            <a:ext cx="6234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we add the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c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ontributions</a:t>
            </a:r>
            <a:r>
              <a:rPr lang="en-US" sz="2800">
                <a:latin typeface="Calibri" pitchFamily="34" charset="0"/>
              </a:rPr>
              <a:t> of all the edges:</a:t>
            </a:r>
          </a:p>
        </p:txBody>
      </p:sp>
      <p:cxnSp>
        <p:nvCxnSpPr>
          <p:cNvPr id="65" name="Straight Connector 64"/>
          <p:cNvCxnSpPr>
            <a:stCxn id="66" idx="6"/>
          </p:cNvCxnSpPr>
          <p:nvPr/>
        </p:nvCxnSpPr>
        <p:spPr>
          <a:xfrm>
            <a:off x="1295400" y="5448300"/>
            <a:ext cx="8382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1143000" y="5372100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133600" y="5372100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8" name="Straight Connector 67"/>
          <p:cNvCxnSpPr>
            <a:stCxn id="69" idx="6"/>
          </p:cNvCxnSpPr>
          <p:nvPr/>
        </p:nvCxnSpPr>
        <p:spPr>
          <a:xfrm>
            <a:off x="1295400" y="5948363"/>
            <a:ext cx="8382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143000" y="5872163"/>
            <a:ext cx="152400" cy="152400"/>
          </a:xfrm>
          <a:prstGeom prst="ellipse">
            <a:avLst/>
          </a:prstGeom>
          <a:solidFill>
            <a:srgbClr val="9BBB59"/>
          </a:solidFill>
          <a:ln w="2857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133600" y="5872163"/>
            <a:ext cx="152400" cy="152400"/>
          </a:xfrm>
          <a:prstGeom prst="ellipse">
            <a:avLst/>
          </a:prstGeom>
          <a:solidFill>
            <a:srgbClr val="9BBB59"/>
          </a:solidFill>
          <a:ln w="2857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803" name="TextBox 72"/>
          <p:cNvSpPr txBox="1">
            <a:spLocks noChangeArrowheads="1"/>
          </p:cNvSpPr>
          <p:nvPr/>
        </p:nvSpPr>
        <p:spPr bwMode="auto">
          <a:xfrm>
            <a:off x="1587500" y="5029200"/>
            <a:ext cx="341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Garamond" pitchFamily="18" charset="0"/>
              </a:rPr>
              <a:t>1</a:t>
            </a:r>
          </a:p>
        </p:txBody>
      </p:sp>
      <p:sp>
        <p:nvSpPr>
          <p:cNvPr id="32804" name="TextBox 73"/>
          <p:cNvSpPr txBox="1">
            <a:spLocks noChangeArrowheads="1"/>
          </p:cNvSpPr>
          <p:nvPr/>
        </p:nvSpPr>
        <p:spPr bwMode="auto">
          <a:xfrm>
            <a:off x="1587500" y="5524500"/>
            <a:ext cx="341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Garamond" pitchFamily="18" charset="0"/>
              </a:rPr>
              <a:t>1</a:t>
            </a:r>
          </a:p>
        </p:txBody>
      </p:sp>
      <p:cxnSp>
        <p:nvCxnSpPr>
          <p:cNvPr id="75" name="Straight Connector 74"/>
          <p:cNvCxnSpPr>
            <a:stCxn id="76" idx="6"/>
          </p:cNvCxnSpPr>
          <p:nvPr/>
        </p:nvCxnSpPr>
        <p:spPr>
          <a:xfrm>
            <a:off x="3429000" y="5757863"/>
            <a:ext cx="8382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3276600" y="5681663"/>
            <a:ext cx="152400" cy="152400"/>
          </a:xfrm>
          <a:prstGeom prst="ellipse">
            <a:avLst/>
          </a:prstGeom>
          <a:solidFill>
            <a:srgbClr val="9BBB59"/>
          </a:solidFill>
          <a:ln w="2857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267200" y="5681663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808" name="TextBox 77"/>
          <p:cNvSpPr txBox="1">
            <a:spLocks noChangeArrowheads="1"/>
          </p:cNvSpPr>
          <p:nvPr/>
        </p:nvSpPr>
        <p:spPr bwMode="auto">
          <a:xfrm>
            <a:off x="3721100" y="5334000"/>
            <a:ext cx="341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Garamond" pitchFamily="18" charset="0"/>
              </a:rPr>
              <a:t>0</a:t>
            </a:r>
          </a:p>
        </p:txBody>
      </p:sp>
      <p:cxnSp>
        <p:nvCxnSpPr>
          <p:cNvPr id="79" name="Straight Connector 78"/>
          <p:cNvCxnSpPr>
            <a:stCxn id="80" idx="6"/>
          </p:cNvCxnSpPr>
          <p:nvPr/>
        </p:nvCxnSpPr>
        <p:spPr>
          <a:xfrm>
            <a:off x="5715000" y="5359400"/>
            <a:ext cx="8382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562600" y="5283200"/>
            <a:ext cx="152400" cy="152400"/>
          </a:xfrm>
          <a:prstGeom prst="ellipse">
            <a:avLst/>
          </a:prstGeom>
          <a:solidFill>
            <a:srgbClr val="9BBB59"/>
          </a:solidFill>
          <a:ln w="2857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553200" y="5283200"/>
            <a:ext cx="152400" cy="1524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812" name="Rectangle 81"/>
          <p:cNvSpPr>
            <a:spLocks noChangeArrowheads="1"/>
          </p:cNvSpPr>
          <p:nvPr/>
        </p:nvSpPr>
        <p:spPr bwMode="auto">
          <a:xfrm>
            <a:off x="5905500" y="4889500"/>
            <a:ext cx="47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½</a:t>
            </a:r>
            <a:endParaRPr lang="en-US">
              <a:latin typeface="Calibri" pitchFamily="34" charset="0"/>
            </a:endParaRPr>
          </a:p>
        </p:txBody>
      </p:sp>
      <p:cxnSp>
        <p:nvCxnSpPr>
          <p:cNvPr id="83" name="Straight Connector 82"/>
          <p:cNvCxnSpPr>
            <a:stCxn id="84" idx="6"/>
          </p:cNvCxnSpPr>
          <p:nvPr/>
        </p:nvCxnSpPr>
        <p:spPr>
          <a:xfrm>
            <a:off x="5715000" y="6248400"/>
            <a:ext cx="8382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5562600" y="6172200"/>
            <a:ext cx="152400" cy="1524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6172200"/>
            <a:ext cx="152400" cy="1524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816" name="Rectangle 85"/>
          <p:cNvSpPr>
            <a:spLocks noChangeArrowheads="1"/>
          </p:cNvSpPr>
          <p:nvPr/>
        </p:nvSpPr>
        <p:spPr bwMode="auto">
          <a:xfrm>
            <a:off x="5905500" y="5778500"/>
            <a:ext cx="47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½</a:t>
            </a:r>
            <a:endParaRPr lang="en-US">
              <a:latin typeface="Calibri" pitchFamily="34" charset="0"/>
            </a:endParaRPr>
          </a:p>
        </p:txBody>
      </p:sp>
      <p:cxnSp>
        <p:nvCxnSpPr>
          <p:cNvPr id="87" name="Straight Connector 86"/>
          <p:cNvCxnSpPr>
            <a:stCxn id="88" idx="6"/>
          </p:cNvCxnSpPr>
          <p:nvPr/>
        </p:nvCxnSpPr>
        <p:spPr>
          <a:xfrm>
            <a:off x="5715000" y="5803900"/>
            <a:ext cx="8382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562600" y="5727700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553200" y="5727700"/>
            <a:ext cx="152400" cy="1524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820" name="Rectangle 89"/>
          <p:cNvSpPr>
            <a:spLocks noChangeArrowheads="1"/>
          </p:cNvSpPr>
          <p:nvPr/>
        </p:nvSpPr>
        <p:spPr bwMode="auto">
          <a:xfrm>
            <a:off x="5905500" y="5334000"/>
            <a:ext cx="47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½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planning a good party</a:t>
            </a:r>
            <a:endParaRPr lang="en-US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143000" y="1981200"/>
            <a:ext cx="2940050" cy="3429000"/>
            <a:chOff x="1143000" y="1981200"/>
            <a:chExt cx="2939682" cy="3429000"/>
          </a:xfrm>
        </p:grpSpPr>
        <p:pic>
          <p:nvPicPr>
            <p:cNvPr id="15368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1981200"/>
              <a:ext cx="118989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4"/>
            <p:cNvPicPr>
              <a:picLocks noChangeAspect="1"/>
            </p:cNvPicPr>
            <p:nvPr/>
          </p:nvPicPr>
          <p:blipFill>
            <a:blip r:embed="rId3"/>
            <a:srcRect l="17046" r="25682" b="9250"/>
            <a:stretch>
              <a:fillRect/>
            </a:stretch>
          </p:blipFill>
          <p:spPr bwMode="auto">
            <a:xfrm>
              <a:off x="2971800" y="3810000"/>
              <a:ext cx="111088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5"/>
            <p:cNvPicPr>
              <a:picLocks noChangeAspect="1"/>
            </p:cNvPicPr>
            <p:nvPr/>
          </p:nvPicPr>
          <p:blipFill>
            <a:blip r:embed="rId4"/>
            <a:srcRect l="34988" t="14923" r="35912" b="46307"/>
            <a:stretch>
              <a:fillRect/>
            </a:stretch>
          </p:blipFill>
          <p:spPr bwMode="auto">
            <a:xfrm>
              <a:off x="1143000" y="3809999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6"/>
            <p:cNvPicPr>
              <a:picLocks noChangeAspect="1"/>
            </p:cNvPicPr>
            <p:nvPr/>
          </p:nvPicPr>
          <p:blipFill>
            <a:blip r:embed="rId5"/>
            <a:srcRect l="22571" r="20857" b="39911"/>
            <a:stretch>
              <a:fillRect/>
            </a:stretch>
          </p:blipFill>
          <p:spPr bwMode="auto">
            <a:xfrm>
              <a:off x="2514600" y="1981200"/>
              <a:ext cx="156464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652463" y="1219200"/>
            <a:ext cx="6815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Suppose these guests show up at your house: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l="11200" r="13200"/>
          <a:stretch>
            <a:fillRect/>
          </a:stretch>
        </p:blipFill>
        <p:spPr bwMode="auto">
          <a:xfrm>
            <a:off x="4802188" y="2362200"/>
            <a:ext cx="33512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3275" y="5648325"/>
            <a:ext cx="765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How will you fit them into your 2-room apartment?</a:t>
            </a:r>
          </a:p>
        </p:txBody>
      </p: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5245100" y="3236913"/>
            <a:ext cx="1055688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red room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3236913"/>
            <a:ext cx="1277938" cy="36988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green room</a:t>
            </a:r>
            <a:endParaRPr lang="en-US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simplifying the algorithm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10000"/>
          </a:xfrm>
        </p:spPr>
        <p:txBody>
          <a:bodyPr/>
          <a:lstStyle/>
          <a:p>
            <a:r>
              <a:rPr lang="en-US" smtClean="0"/>
              <a:t>If you look into it more carefully, you notice that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So using randomness as a design tool, we ended up with a </a:t>
            </a:r>
            <a:r>
              <a:rPr lang="en-US" smtClean="0">
                <a:solidFill>
                  <a:srgbClr val="E4D37A"/>
                </a:solidFill>
              </a:rPr>
              <a:t>deterministic</a:t>
            </a:r>
            <a:r>
              <a:rPr lang="en-US" smtClean="0"/>
              <a:t>, </a:t>
            </a:r>
            <a:r>
              <a:rPr lang="en-US" smtClean="0">
                <a:solidFill>
                  <a:srgbClr val="E4D37A"/>
                </a:solidFill>
              </a:rPr>
              <a:t>greedy</a:t>
            </a:r>
            <a:r>
              <a:rPr lang="en-US" smtClean="0"/>
              <a:t> algorithm for splitting: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460500" y="1981200"/>
            <a:ext cx="6083300" cy="1384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The color chosen for </a:t>
            </a:r>
            <a:r>
              <a:rPr lang="en-US" sz="2800" i="1">
                <a:latin typeface="Garamond" pitchFamily="18" charset="0"/>
              </a:rPr>
              <a:t>v</a:t>
            </a:r>
            <a:r>
              <a:rPr lang="en-US" sz="2800" i="1" baseline="-25000">
                <a:latin typeface="Garamond" pitchFamily="18" charset="0"/>
              </a:rPr>
              <a:t>k</a:t>
            </a:r>
            <a:r>
              <a:rPr lang="en-US" sz="2800">
                <a:latin typeface="Calibri" pitchFamily="34" charset="0"/>
              </a:rPr>
              <a:t> by the algorithm</a:t>
            </a:r>
          </a:p>
          <a:p>
            <a:r>
              <a:rPr lang="en-US" sz="2800">
                <a:latin typeface="Calibri" pitchFamily="34" charset="0"/>
              </a:rPr>
              <a:t>is the one that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maximizes</a:t>
            </a:r>
            <a:r>
              <a:rPr lang="en-US" sz="2800">
                <a:latin typeface="Calibri" pitchFamily="34" charset="0"/>
              </a:rPr>
              <a:t> the number of </a:t>
            </a:r>
          </a:p>
          <a:p>
            <a:r>
              <a:rPr lang="en-US" sz="2800">
                <a:latin typeface="Calibri" pitchFamily="34" charset="0"/>
              </a:rPr>
              <a:t>split edges from </a:t>
            </a:r>
            <a:r>
              <a:rPr lang="en-US" sz="2800" i="1">
                <a:latin typeface="Garamond" pitchFamily="18" charset="0"/>
              </a:rPr>
              <a:t>v</a:t>
            </a:r>
            <a:r>
              <a:rPr lang="en-US" sz="2800" i="1" baseline="-25000">
                <a:latin typeface="Garamond" pitchFamily="18" charset="0"/>
              </a:rPr>
              <a:t>k</a:t>
            </a:r>
            <a:r>
              <a:rPr lang="en-US" sz="2800">
                <a:latin typeface="Calibri" pitchFamily="34" charset="0"/>
              </a:rPr>
              <a:t> to </a:t>
            </a:r>
            <a:r>
              <a:rPr lang="en-US" sz="2800">
                <a:latin typeface="Garamond" pitchFamily="18" charset="0"/>
              </a:rPr>
              <a:t>{</a:t>
            </a:r>
            <a:r>
              <a:rPr lang="en-US" sz="2800" i="1">
                <a:latin typeface="Garamond" pitchFamily="18" charset="0"/>
              </a:rPr>
              <a:t>v</a:t>
            </a:r>
            <a:r>
              <a:rPr lang="en-US" sz="2800" baseline="-25000">
                <a:latin typeface="Garamond" pitchFamily="18" charset="0"/>
              </a:rPr>
              <a:t>1</a:t>
            </a:r>
            <a:r>
              <a:rPr lang="en-US" sz="2800">
                <a:latin typeface="Garamond" pitchFamily="18" charset="0"/>
              </a:rPr>
              <a:t>,…,</a:t>
            </a:r>
            <a:r>
              <a:rPr lang="en-US" sz="2800" i="1">
                <a:latin typeface="Garamond" pitchFamily="18" charset="0"/>
              </a:rPr>
              <a:t> v</a:t>
            </a:r>
            <a:r>
              <a:rPr lang="en-US" sz="2800" i="1" baseline="-25000">
                <a:latin typeface="Garamond" pitchFamily="18" charset="0"/>
              </a:rPr>
              <a:t>k</a:t>
            </a:r>
            <a:r>
              <a:rPr lang="en-US" sz="2800" baseline="-25000">
                <a:latin typeface="Garamond" pitchFamily="18" charset="0"/>
              </a:rPr>
              <a:t>-1</a:t>
            </a:r>
            <a:r>
              <a:rPr lang="en-US" sz="2800">
                <a:latin typeface="Garamond" pitchFamily="18" charset="0"/>
              </a:rPr>
              <a:t>}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371600" y="5016500"/>
            <a:ext cx="6330950" cy="954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The greedy algorithm always splits at least</a:t>
            </a:r>
          </a:p>
          <a:p>
            <a:r>
              <a:rPr lang="en-US" sz="2800">
                <a:latin typeface="Calibri" pitchFamily="34" charset="0"/>
              </a:rPr>
              <a:t>half of the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randomized versus greedy</a:t>
            </a:r>
            <a:endParaRPr lang="en-US" dirty="0"/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838200" y="1970088"/>
            <a:ext cx="2212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For </a:t>
            </a:r>
            <a:r>
              <a:rPr lang="en-US" sz="2400" i="1">
                <a:latin typeface="Garamond" pitchFamily="18" charset="0"/>
              </a:rPr>
              <a:t>t</a:t>
            </a:r>
            <a:r>
              <a:rPr lang="en-US" sz="2400">
                <a:latin typeface="Garamond" pitchFamily="18" charset="0"/>
              </a:rPr>
              <a:t> = 1</a:t>
            </a:r>
            <a:r>
              <a:rPr lang="en-US" sz="2400">
                <a:latin typeface="Calibri" pitchFamily="34" charset="0"/>
              </a:rPr>
              <a:t> to </a:t>
            </a:r>
            <a:r>
              <a:rPr lang="en-US" sz="2400">
                <a:latin typeface="Garamond" pitchFamily="18" charset="0"/>
              </a:rPr>
              <a:t>20</a:t>
            </a:r>
            <a:r>
              <a:rPr lang="en-US" sz="2400" i="1">
                <a:latin typeface="Garamond" pitchFamily="18" charset="0"/>
              </a:rPr>
              <a:t>m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042988" y="2351088"/>
            <a:ext cx="2532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For each vertex 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Calibri" pitchFamily="34" charset="0"/>
              </a:rPr>
              <a:t>: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254125" y="2727325"/>
            <a:ext cx="2846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Randomly assign or</a:t>
            </a:r>
          </a:p>
        </p:txBody>
      </p:sp>
      <p:sp>
        <p:nvSpPr>
          <p:cNvPr id="7" name="Oval 6"/>
          <p:cNvSpPr/>
          <p:nvPr/>
        </p:nvSpPr>
        <p:spPr>
          <a:xfrm>
            <a:off x="3506788" y="2922588"/>
            <a:ext cx="152400" cy="152400"/>
          </a:xfrm>
          <a:prstGeom prst="ellipse">
            <a:avLst/>
          </a:prstGeom>
          <a:solidFill>
            <a:srgbClr val="9BBB59"/>
          </a:solidFill>
          <a:ln w="2857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65588" y="2922588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1042988" y="3113088"/>
            <a:ext cx="3076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If more than half edges </a:t>
            </a:r>
          </a:p>
          <a:p>
            <a:r>
              <a:rPr lang="en-US" sz="2400">
                <a:latin typeface="Calibri" pitchFamily="34" charset="0"/>
              </a:rPr>
              <a:t>  are split, return split.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839788" y="3881438"/>
            <a:ext cx="207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Otherwise, fail.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34825" name="TextBox 10"/>
          <p:cNvSpPr txBox="1">
            <a:spLocks noChangeArrowheads="1"/>
          </p:cNvSpPr>
          <p:nvPr/>
        </p:nvSpPr>
        <p:spPr bwMode="auto">
          <a:xfrm>
            <a:off x="4929188" y="1970088"/>
            <a:ext cx="1857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For </a:t>
            </a:r>
            <a:r>
              <a:rPr lang="en-US" sz="2400" i="1">
                <a:latin typeface="Garamond" pitchFamily="18" charset="0"/>
              </a:rPr>
              <a:t>k</a:t>
            </a:r>
            <a:r>
              <a:rPr lang="en-US" sz="2400">
                <a:latin typeface="Garamond" pitchFamily="18" charset="0"/>
              </a:rPr>
              <a:t> = 1</a:t>
            </a:r>
            <a:r>
              <a:rPr lang="en-US" sz="2400">
                <a:latin typeface="Calibri" pitchFamily="34" charset="0"/>
              </a:rPr>
              <a:t> to </a:t>
            </a:r>
            <a:r>
              <a:rPr lang="en-US" sz="2400" i="1">
                <a:latin typeface="Garamond" pitchFamily="18" charset="0"/>
              </a:rPr>
              <a:t>n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4945063" y="2351088"/>
            <a:ext cx="3165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Choose color for 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Calibri" pitchFamily="34" charset="0"/>
              </a:rPr>
              <a:t> that</a:t>
            </a:r>
          </a:p>
          <a:p>
            <a:r>
              <a:rPr lang="en-US" sz="2400">
                <a:latin typeface="Calibri" pitchFamily="34" charset="0"/>
              </a:rPr>
              <a:t>  maximizes number of </a:t>
            </a:r>
          </a:p>
          <a:p>
            <a:r>
              <a:rPr lang="en-US" sz="2400">
                <a:latin typeface="Calibri" pitchFamily="34" charset="0"/>
              </a:rPr>
              <a:t>  edges to </a:t>
            </a:r>
            <a:r>
              <a:rPr lang="en-US" sz="2400">
                <a:latin typeface="Garamond" pitchFamily="18" charset="0"/>
              </a:rPr>
              <a:t>{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baseline="-25000">
                <a:latin typeface="Garamond" pitchFamily="18" charset="0"/>
              </a:rPr>
              <a:t>1</a:t>
            </a:r>
            <a:r>
              <a:rPr lang="en-US" sz="2400">
                <a:latin typeface="Garamond" pitchFamily="18" charset="0"/>
              </a:rPr>
              <a:t>,…,</a:t>
            </a:r>
            <a:r>
              <a:rPr lang="en-US" sz="2400" i="1">
                <a:latin typeface="Garamond" pitchFamily="18" charset="0"/>
              </a:rPr>
              <a:t> 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 baseline="-25000">
                <a:latin typeface="Garamond" pitchFamily="18" charset="0"/>
              </a:rPr>
              <a:t>-1</a:t>
            </a:r>
            <a:r>
              <a:rPr lang="en-US" sz="2400">
                <a:latin typeface="Garamond" pitchFamily="18" charset="0"/>
              </a:rPr>
              <a:t>}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4827" name="TextBox 12"/>
          <p:cNvSpPr txBox="1">
            <a:spLocks noChangeArrowheads="1"/>
          </p:cNvSpPr>
          <p:nvPr/>
        </p:nvSpPr>
        <p:spPr bwMode="auto">
          <a:xfrm>
            <a:off x="4929188" y="3489325"/>
            <a:ext cx="1704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Return split.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086101" y="2933700"/>
            <a:ext cx="2971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9" name="TextBox 16"/>
          <p:cNvSpPr txBox="1">
            <a:spLocks noChangeArrowheads="1"/>
          </p:cNvSpPr>
          <p:nvPr/>
        </p:nvSpPr>
        <p:spPr bwMode="auto">
          <a:xfrm>
            <a:off x="819150" y="1447800"/>
            <a:ext cx="287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E4D37A"/>
                </a:solidFill>
                <a:latin typeface="Calibri" pitchFamily="34" charset="0"/>
              </a:rPr>
              <a:t>Randomized splitting:</a:t>
            </a:r>
          </a:p>
        </p:txBody>
      </p:sp>
      <p:sp>
        <p:nvSpPr>
          <p:cNvPr id="34830" name="TextBox 17"/>
          <p:cNvSpPr txBox="1">
            <a:spLocks noChangeArrowheads="1"/>
          </p:cNvSpPr>
          <p:nvPr/>
        </p:nvSpPr>
        <p:spPr bwMode="auto">
          <a:xfrm>
            <a:off x="4895850" y="1447800"/>
            <a:ext cx="2305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E4D37A"/>
                </a:solidFill>
                <a:latin typeface="Calibri" pitchFamily="34" charset="0"/>
              </a:rPr>
              <a:t>Greedy splitting: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05225" y="4581525"/>
            <a:ext cx="1731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edges split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87700" y="5181600"/>
            <a:ext cx="277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chance of success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52825" y="5791200"/>
            <a:ext cx="206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running time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698625" y="4572000"/>
            <a:ext cx="815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50%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575425" y="4572000"/>
            <a:ext cx="815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50%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98625" y="5191125"/>
            <a:ext cx="815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99%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83350" y="5181600"/>
            <a:ext cx="98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100%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612900" y="5800725"/>
            <a:ext cx="1011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O(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m</a:t>
            </a:r>
            <a:r>
              <a:rPr lang="en-US" sz="2800" baseline="30000">
                <a:solidFill>
                  <a:srgbClr val="FFFFFF"/>
                </a:solidFill>
                <a:latin typeface="Garamond" pitchFamily="18" charset="0"/>
              </a:rPr>
              <a:t>2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494463" y="5791200"/>
            <a:ext cx="898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O(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m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-1400426">
            <a:off x="5040313" y="2522538"/>
            <a:ext cx="2517775" cy="83026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Calibri" pitchFamily="34" charset="0"/>
              </a:rPr>
              <a:t>WINNER!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does randomness help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r>
              <a:rPr lang="en-US" smtClean="0"/>
              <a:t>Is it always the case that deterministic algorithms beat randomized algorithms?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No, sometimes randomized algorithms can be faster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However, it is believed that in all cases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4419600"/>
            <a:ext cx="2362200" cy="1447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99% correct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algorithm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runs in time </a:t>
            </a:r>
            <a:r>
              <a:rPr lang="en-US" sz="2800" i="1" dirty="0" err="1">
                <a:latin typeface="Garamond"/>
                <a:cs typeface="Garamond"/>
              </a:rPr>
              <a:t>t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4419600"/>
            <a:ext cx="2667000" cy="1447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100% correct algorithm</a:t>
            </a:r>
          </a:p>
          <a:p>
            <a:pPr algn="ctr"/>
            <a:r>
              <a:rPr lang="en-US" sz="2800">
                <a:solidFill>
                  <a:srgbClr val="FFFFFF"/>
                </a:solidFill>
              </a:rPr>
              <a:t>runs in time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t</a:t>
            </a:r>
            <a:r>
              <a:rPr lang="en-US" sz="2800" i="1" baseline="30000">
                <a:solidFill>
                  <a:srgbClr val="FFFFFF"/>
                </a:solidFill>
                <a:latin typeface="Garamond" pitchFamily="18" charset="0"/>
              </a:rPr>
              <a:t>c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86200" y="4800600"/>
            <a:ext cx="1371600" cy="685800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6400" y="2362200"/>
            <a:ext cx="5257800" cy="9144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smtClean="0">
                <a:latin typeface="Tw Cen MT" pitchFamily="34" charset="0"/>
              </a:rPr>
              <a:t>deterministic max-cut via “pseudorandom sources”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352800"/>
          </a:xfrm>
        </p:spPr>
        <p:txBody>
          <a:bodyPr/>
          <a:lstStyle/>
          <a:p>
            <a:r>
              <a:rPr lang="en-US" smtClean="0"/>
              <a:t>To illustrate how this is done, let’s go back to our random algorithm for max-cut:</a:t>
            </a:r>
          </a:p>
          <a:p>
            <a:pPr>
              <a:buFont typeface="Arial" charset="0"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Now, instead of coloring independently, we’ll do it in a special way: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647825" y="2362200"/>
            <a:ext cx="253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For each vertex 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Calibri" pitchFamily="34" charset="0"/>
              </a:rPr>
              <a:t>: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1858963" y="2738438"/>
            <a:ext cx="5075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Assign or     </a:t>
            </a:r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independently</a:t>
            </a:r>
            <a:r>
              <a:rPr lang="en-US" sz="2400">
                <a:latin typeface="Calibri" pitchFamily="34" charset="0"/>
              </a:rPr>
              <a:t> at random</a:t>
            </a:r>
          </a:p>
        </p:txBody>
      </p:sp>
      <p:sp>
        <p:nvSpPr>
          <p:cNvPr id="7" name="Oval 6"/>
          <p:cNvSpPr/>
          <p:nvPr/>
        </p:nvSpPr>
        <p:spPr>
          <a:xfrm>
            <a:off x="2811463" y="2895600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95663" y="2908300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1003300" y="4648200"/>
            <a:ext cx="4225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First, we represent each vertex</a:t>
            </a:r>
          </a:p>
          <a:p>
            <a:r>
              <a:rPr lang="en-US" sz="2400">
                <a:latin typeface="Calibri" pitchFamily="34" charset="0"/>
              </a:rPr>
              <a:t>by a </a:t>
            </a:r>
            <a:r>
              <a:rPr lang="en-US" sz="2400">
                <a:solidFill>
                  <a:srgbClr val="E4D37A"/>
                </a:solidFill>
                <a:latin typeface="Calibri" pitchFamily="34" charset="0"/>
              </a:rPr>
              <a:t>binary string </a:t>
            </a:r>
            <a:r>
              <a:rPr lang="en-US" sz="2400">
                <a:latin typeface="Calibri" pitchFamily="34" charset="0"/>
              </a:rPr>
              <a:t>of length </a:t>
            </a:r>
            <a:r>
              <a:rPr lang="en-US" sz="2400">
                <a:latin typeface="Garamond" pitchFamily="18" charset="0"/>
              </a:rPr>
              <a:t>log </a:t>
            </a:r>
            <a:r>
              <a:rPr lang="en-US" sz="2400" i="1">
                <a:latin typeface="Garamond" pitchFamily="18" charset="0"/>
              </a:rPr>
              <a:t>n</a:t>
            </a:r>
          </a:p>
        </p:txBody>
      </p:sp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5638800" y="4495800"/>
            <a:ext cx="1204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Garamond" pitchFamily="18" charset="0"/>
              </a:rPr>
              <a:t>v</a:t>
            </a:r>
            <a:r>
              <a:rPr lang="en-US" sz="2400" baseline="-25000">
                <a:latin typeface="Garamond" pitchFamily="18" charset="0"/>
              </a:rPr>
              <a:t>1</a:t>
            </a:r>
            <a:r>
              <a:rPr lang="en-US" sz="2400">
                <a:latin typeface="Garamond" pitchFamily="18" charset="0"/>
              </a:rPr>
              <a:t> = 001</a:t>
            </a:r>
          </a:p>
        </p:txBody>
      </p:sp>
      <p:sp>
        <p:nvSpPr>
          <p:cNvPr id="36874" name="TextBox 12"/>
          <p:cNvSpPr txBox="1">
            <a:spLocks noChangeArrowheads="1"/>
          </p:cNvSpPr>
          <p:nvPr/>
        </p:nvSpPr>
        <p:spPr bwMode="auto">
          <a:xfrm>
            <a:off x="5638800" y="4872038"/>
            <a:ext cx="1204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Garamond" pitchFamily="18" charset="0"/>
              </a:rPr>
              <a:t>v</a:t>
            </a:r>
            <a:r>
              <a:rPr lang="en-US" sz="2400" baseline="-25000">
                <a:latin typeface="Garamond" pitchFamily="18" charset="0"/>
              </a:rPr>
              <a:t>2</a:t>
            </a:r>
            <a:r>
              <a:rPr lang="en-US" sz="2400">
                <a:latin typeface="Garamond" pitchFamily="18" charset="0"/>
              </a:rPr>
              <a:t> = 010</a:t>
            </a:r>
          </a:p>
        </p:txBody>
      </p:sp>
      <p:sp>
        <p:nvSpPr>
          <p:cNvPr id="36875" name="TextBox 13"/>
          <p:cNvSpPr txBox="1">
            <a:spLocks noChangeArrowheads="1"/>
          </p:cNvSpPr>
          <p:nvPr/>
        </p:nvSpPr>
        <p:spPr bwMode="auto">
          <a:xfrm>
            <a:off x="5638800" y="5253038"/>
            <a:ext cx="1204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Garamond" pitchFamily="18" charset="0"/>
              </a:rPr>
              <a:t>v</a:t>
            </a:r>
            <a:r>
              <a:rPr lang="en-US" sz="2400" baseline="-25000">
                <a:latin typeface="Garamond" pitchFamily="18" charset="0"/>
              </a:rPr>
              <a:t>3</a:t>
            </a:r>
            <a:r>
              <a:rPr lang="en-US" sz="2400">
                <a:latin typeface="Garamond" pitchFamily="18" charset="0"/>
              </a:rPr>
              <a:t> = 011</a:t>
            </a:r>
          </a:p>
        </p:txBody>
      </p:sp>
      <p:sp>
        <p:nvSpPr>
          <p:cNvPr id="36876" name="TextBox 14"/>
          <p:cNvSpPr txBox="1">
            <a:spLocks noChangeArrowheads="1"/>
          </p:cNvSpPr>
          <p:nvPr/>
        </p:nvSpPr>
        <p:spPr bwMode="auto">
          <a:xfrm>
            <a:off x="6872288" y="4495800"/>
            <a:ext cx="1204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Garamond" pitchFamily="18" charset="0"/>
              </a:rPr>
              <a:t>v</a:t>
            </a:r>
            <a:r>
              <a:rPr lang="en-US" sz="2400" baseline="-25000">
                <a:latin typeface="Garamond" pitchFamily="18" charset="0"/>
              </a:rPr>
              <a:t>4</a:t>
            </a:r>
            <a:r>
              <a:rPr lang="en-US" sz="2400">
                <a:latin typeface="Garamond" pitchFamily="18" charset="0"/>
              </a:rPr>
              <a:t> = 100</a:t>
            </a:r>
          </a:p>
        </p:txBody>
      </p:sp>
      <p:sp>
        <p:nvSpPr>
          <p:cNvPr id="36877" name="TextBox 15"/>
          <p:cNvSpPr txBox="1">
            <a:spLocks noChangeArrowheads="1"/>
          </p:cNvSpPr>
          <p:nvPr/>
        </p:nvSpPr>
        <p:spPr bwMode="auto">
          <a:xfrm>
            <a:off x="6872288" y="4872038"/>
            <a:ext cx="1204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Garamond" pitchFamily="18" charset="0"/>
              </a:rPr>
              <a:t>v</a:t>
            </a:r>
            <a:r>
              <a:rPr lang="en-US" sz="2400" baseline="-25000">
                <a:latin typeface="Garamond" pitchFamily="18" charset="0"/>
              </a:rPr>
              <a:t>5</a:t>
            </a:r>
            <a:r>
              <a:rPr lang="en-US" sz="2400">
                <a:latin typeface="Garamond" pitchFamily="18" charset="0"/>
              </a:rPr>
              <a:t> = 101</a:t>
            </a:r>
          </a:p>
        </p:txBody>
      </p:sp>
      <p:sp>
        <p:nvSpPr>
          <p:cNvPr id="36878" name="TextBox 16"/>
          <p:cNvSpPr txBox="1">
            <a:spLocks noChangeArrowheads="1"/>
          </p:cNvSpPr>
          <p:nvPr/>
        </p:nvSpPr>
        <p:spPr bwMode="auto">
          <a:xfrm>
            <a:off x="6872288" y="5253038"/>
            <a:ext cx="1204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Garamond" pitchFamily="18" charset="0"/>
              </a:rPr>
              <a:t>v</a:t>
            </a:r>
            <a:r>
              <a:rPr lang="en-US" sz="2400" baseline="-25000">
                <a:latin typeface="Garamond" pitchFamily="18" charset="0"/>
              </a:rPr>
              <a:t>6</a:t>
            </a:r>
            <a:r>
              <a:rPr lang="en-US" sz="2400">
                <a:latin typeface="Garamond" pitchFamily="18" charset="0"/>
              </a:rPr>
              <a:t> = 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smtClean="0">
                <a:latin typeface="Tw Cen MT" pitchFamily="34" charset="0"/>
              </a:rPr>
              <a:t>deterministic max-cut via “pseudorandom sources”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09600"/>
          </a:xfrm>
        </p:spPr>
        <p:txBody>
          <a:bodyPr/>
          <a:lstStyle/>
          <a:p>
            <a:r>
              <a:rPr lang="en-US" smtClean="0"/>
              <a:t>Now we change the coloring like this:</a:t>
            </a:r>
            <a:endParaRPr lang="en-US" smtClean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5650" y="1981200"/>
            <a:ext cx="4495800" cy="18288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2071688" y="2362200"/>
            <a:ext cx="2532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For each vertex 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Calibri" pitchFamily="34" charset="0"/>
              </a:rPr>
              <a:t>: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284413" y="2738438"/>
            <a:ext cx="298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Assign     if </a:t>
            </a:r>
            <a:r>
              <a:rPr lang="en-US" sz="2400">
                <a:latin typeface="Garamond" pitchFamily="18" charset="0"/>
              </a:rPr>
              <a:t>&lt;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Garamond" pitchFamily="18" charset="0"/>
              </a:rPr>
              <a:t>, </a:t>
            </a:r>
            <a:r>
              <a:rPr lang="en-US" sz="2400" i="1">
                <a:latin typeface="Garamond" pitchFamily="18" charset="0"/>
              </a:rPr>
              <a:t>z</a:t>
            </a:r>
            <a:r>
              <a:rPr lang="en-US" sz="2400">
                <a:latin typeface="Garamond" pitchFamily="18" charset="0"/>
              </a:rPr>
              <a:t>&gt; = 0</a:t>
            </a:r>
          </a:p>
        </p:txBody>
      </p:sp>
      <p:sp>
        <p:nvSpPr>
          <p:cNvPr id="7" name="Oval 6"/>
          <p:cNvSpPr/>
          <p:nvPr/>
        </p:nvSpPr>
        <p:spPr>
          <a:xfrm>
            <a:off x="3236913" y="2895600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44850" y="3276600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071688" y="1981200"/>
            <a:ext cx="4557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Choose a random </a:t>
            </a:r>
            <a:r>
              <a:rPr lang="en-US" sz="2400">
                <a:latin typeface="Garamond" pitchFamily="18" charset="0"/>
              </a:rPr>
              <a:t>log </a:t>
            </a:r>
            <a:r>
              <a:rPr lang="en-US" sz="2400" i="1">
                <a:latin typeface="Garamond" pitchFamily="18" charset="0"/>
              </a:rPr>
              <a:t>n</a:t>
            </a:r>
            <a:r>
              <a:rPr lang="en-US" sz="2400">
                <a:latin typeface="Calibri" pitchFamily="34" charset="0"/>
              </a:rPr>
              <a:t> bit string </a:t>
            </a:r>
            <a:r>
              <a:rPr lang="en-US" sz="2400" i="1">
                <a:latin typeface="Garamond" pitchFamily="18" charset="0"/>
              </a:rPr>
              <a:t>z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2292350" y="3119438"/>
            <a:ext cx="2986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Assign     if </a:t>
            </a:r>
            <a:r>
              <a:rPr lang="en-US" sz="2400">
                <a:latin typeface="Garamond" pitchFamily="18" charset="0"/>
              </a:rPr>
              <a:t>&lt;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Garamond" pitchFamily="18" charset="0"/>
              </a:rPr>
              <a:t>, </a:t>
            </a:r>
            <a:r>
              <a:rPr lang="en-US" sz="2400" i="1">
                <a:latin typeface="Garamond" pitchFamily="18" charset="0"/>
              </a:rPr>
              <a:t>z</a:t>
            </a:r>
            <a:r>
              <a:rPr lang="en-US" sz="2400">
                <a:latin typeface="Garamond" pitchFamily="18" charset="0"/>
              </a:rPr>
              <a:t>&gt; = 1</a:t>
            </a: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1143000" y="41148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k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=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k,</a:t>
            </a:r>
            <a:r>
              <a:rPr lang="en-US" sz="2800" baseline="-25000">
                <a:solidFill>
                  <a:srgbClr val="FFFFFF"/>
                </a:solidFill>
                <a:latin typeface="Garamond" pitchFamily="18" charset="0"/>
              </a:rPr>
              <a:t>1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⋅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 baseline="-25000">
                <a:solidFill>
                  <a:srgbClr val="FFFFFF"/>
                </a:solidFill>
                <a:latin typeface="Garamond" pitchFamily="18" charset="0"/>
              </a:rPr>
              <a:t>1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 + … +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k, </a:t>
            </a:r>
            <a:r>
              <a:rPr lang="en-US" sz="2800" baseline="-25000">
                <a:solidFill>
                  <a:srgbClr val="FFFFFF"/>
                </a:solidFill>
                <a:latin typeface="Garamond" pitchFamily="18" charset="0"/>
              </a:rPr>
              <a:t>log 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n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⋅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 baseline="-25000">
                <a:solidFill>
                  <a:srgbClr val="FFFFFF"/>
                </a:solidFill>
                <a:latin typeface="Garamond" pitchFamily="18" charset="0"/>
              </a:rPr>
              <a:t>log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n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 mod 2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962025" y="4800600"/>
            <a:ext cx="200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for example:</a:t>
            </a: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1143000" y="5410200"/>
            <a:ext cx="699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&lt;101, 011&gt; = 1⋅0 + 0⋅1 + 1⋅1 = 0 + 0 + 1 = 1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smtClean="0">
                <a:latin typeface="Tw Cen MT" pitchFamily="34" charset="0"/>
              </a:rPr>
              <a:t>deterministic max-cut via “pseudorandom sources”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1371600"/>
            <a:ext cx="145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Analysis: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1371600"/>
            <a:ext cx="5821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Garamond" pitchFamily="18" charset="0"/>
              </a:rPr>
              <a:t>X</a:t>
            </a:r>
            <a:r>
              <a:rPr lang="en-US" sz="2800">
                <a:latin typeface="Garamond" pitchFamily="18" charset="0"/>
              </a:rPr>
              <a:t> =</a:t>
            </a:r>
            <a:r>
              <a:rPr lang="en-US" sz="2800">
                <a:latin typeface="Calibri" pitchFamily="34" charset="0"/>
              </a:rPr>
              <a:t> number of edges that are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not split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33600" y="1803400"/>
            <a:ext cx="4678363" cy="1143000"/>
            <a:chOff x="2407598" y="2895600"/>
            <a:chExt cx="4679002" cy="1143000"/>
          </a:xfrm>
        </p:grpSpPr>
        <p:sp>
          <p:nvSpPr>
            <p:cNvPr id="38929" name="TextBox 6"/>
            <p:cNvSpPr txBox="1">
              <a:spLocks noChangeArrowheads="1"/>
            </p:cNvSpPr>
            <p:nvPr/>
          </p:nvSpPr>
          <p:spPr bwMode="auto">
            <a:xfrm>
              <a:off x="2407598" y="3261380"/>
              <a:ext cx="8818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Garamond" pitchFamily="18" charset="0"/>
                </a:rPr>
                <a:t>X</a:t>
              </a:r>
              <a:r>
                <a:rPr lang="en-US" sz="2800" i="1" baseline="-25000">
                  <a:latin typeface="Garamond" pitchFamily="18" charset="0"/>
                </a:rPr>
                <a:t>e</a:t>
              </a:r>
              <a:r>
                <a:rPr lang="en-US" sz="2800">
                  <a:latin typeface="Garamond" pitchFamily="18" charset="0"/>
                </a:rPr>
                <a:t> =</a:t>
              </a:r>
              <a:endParaRPr lang="en-US" sz="280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38930" name="TextBox 7"/>
            <p:cNvSpPr txBox="1">
              <a:spLocks noChangeArrowheads="1"/>
            </p:cNvSpPr>
            <p:nvPr/>
          </p:nvSpPr>
          <p:spPr bwMode="auto">
            <a:xfrm>
              <a:off x="3429000" y="3048000"/>
              <a:ext cx="74892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Garamond" pitchFamily="18" charset="0"/>
                </a:rPr>
                <a:t>1, </a:t>
              </a:r>
              <a:r>
                <a:rPr lang="en-US" sz="2800">
                  <a:latin typeface="Calibri" pitchFamily="34" charset="0"/>
                </a:rPr>
                <a:t>if</a:t>
              </a:r>
            </a:p>
          </p:txBody>
        </p:sp>
        <p:sp>
          <p:nvSpPr>
            <p:cNvPr id="38931" name="TextBox 8"/>
            <p:cNvSpPr txBox="1">
              <a:spLocks noChangeArrowheads="1"/>
            </p:cNvSpPr>
            <p:nvPr/>
          </p:nvSpPr>
          <p:spPr bwMode="auto">
            <a:xfrm>
              <a:off x="3429000" y="3515380"/>
              <a:ext cx="24890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Garamond" pitchFamily="18" charset="0"/>
                </a:rPr>
                <a:t>0, </a:t>
              </a:r>
              <a:r>
                <a:rPr lang="en-US" sz="2800">
                  <a:latin typeface="Calibri" pitchFamily="34" charset="0"/>
                </a:rPr>
                <a:t>if                  or</a:t>
              </a:r>
            </a:p>
          </p:txBody>
        </p:sp>
        <p:cxnSp>
          <p:nvCxnSpPr>
            <p:cNvPr id="10" name="Straight Connector 9"/>
            <p:cNvCxnSpPr>
              <a:stCxn id="11" idx="6"/>
            </p:cNvCxnSpPr>
            <p:nvPr/>
          </p:nvCxnSpPr>
          <p:spPr>
            <a:xfrm>
              <a:off x="4338262" y="3352800"/>
              <a:ext cx="838314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185841" y="3276600"/>
              <a:ext cx="152421" cy="152400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176576" y="3276600"/>
              <a:ext cx="152421" cy="152400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935" name="TextBox 12"/>
            <p:cNvSpPr txBox="1">
              <a:spLocks noChangeArrowheads="1"/>
            </p:cNvSpPr>
            <p:nvPr/>
          </p:nvSpPr>
          <p:spPr bwMode="auto">
            <a:xfrm>
              <a:off x="4566598" y="2895600"/>
              <a:ext cx="3736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Garamond" pitchFamily="18" charset="0"/>
                </a:rPr>
                <a:t>e</a:t>
              </a:r>
            </a:p>
          </p:txBody>
        </p:sp>
        <p:cxnSp>
          <p:nvCxnSpPr>
            <p:cNvPr id="14" name="Straight Connector 13"/>
            <p:cNvCxnSpPr>
              <a:stCxn id="15" idx="6"/>
            </p:cNvCxnSpPr>
            <p:nvPr/>
          </p:nvCxnSpPr>
          <p:spPr>
            <a:xfrm>
              <a:off x="4343025" y="3810000"/>
              <a:ext cx="838314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90605" y="3733800"/>
              <a:ext cx="152421" cy="152400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81340" y="3733800"/>
              <a:ext cx="152421" cy="152400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939" name="TextBox 16"/>
            <p:cNvSpPr txBox="1">
              <a:spLocks noChangeArrowheads="1"/>
            </p:cNvSpPr>
            <p:nvPr/>
          </p:nvSpPr>
          <p:spPr bwMode="auto">
            <a:xfrm>
              <a:off x="4572000" y="3352800"/>
              <a:ext cx="3736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Garamond" pitchFamily="18" charset="0"/>
                </a:rPr>
                <a:t>e</a:t>
              </a:r>
            </a:p>
          </p:txBody>
        </p:sp>
        <p:cxnSp>
          <p:nvCxnSpPr>
            <p:cNvPr id="18" name="Straight Connector 17"/>
            <p:cNvCxnSpPr>
              <a:stCxn id="19" idx="6"/>
            </p:cNvCxnSpPr>
            <p:nvPr/>
          </p:nvCxnSpPr>
          <p:spPr>
            <a:xfrm>
              <a:off x="6095865" y="3810000"/>
              <a:ext cx="838314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943444" y="3733800"/>
              <a:ext cx="152421" cy="152400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934179" y="3733800"/>
              <a:ext cx="152421" cy="152400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943" name="TextBox 20"/>
            <p:cNvSpPr txBox="1">
              <a:spLocks noChangeArrowheads="1"/>
            </p:cNvSpPr>
            <p:nvPr/>
          </p:nvSpPr>
          <p:spPr bwMode="auto">
            <a:xfrm>
              <a:off x="6324600" y="3352800"/>
              <a:ext cx="3736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Garamond" pitchFamily="18" charset="0"/>
                </a:rPr>
                <a:t>e</a:t>
              </a:r>
            </a:p>
          </p:txBody>
        </p:sp>
        <p:sp>
          <p:nvSpPr>
            <p:cNvPr id="38944" name="TextBox 21"/>
            <p:cNvSpPr txBox="1">
              <a:spLocks noChangeArrowheads="1"/>
            </p:cNvSpPr>
            <p:nvPr/>
          </p:nvSpPr>
          <p:spPr bwMode="auto">
            <a:xfrm>
              <a:off x="3035300" y="2933700"/>
              <a:ext cx="55323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latin typeface="Garamond" pitchFamily="18" charset="0"/>
                </a:rPr>
                <a:t>{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63763" y="3200400"/>
            <a:ext cx="5707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Garamond" pitchFamily="18" charset="0"/>
              </a:rPr>
              <a:t>E[</a:t>
            </a:r>
            <a:r>
              <a:rPr lang="en-US" sz="2800" i="1">
                <a:latin typeface="Garamond" pitchFamily="18" charset="0"/>
              </a:rPr>
              <a:t>X</a:t>
            </a:r>
            <a:r>
              <a:rPr lang="en-US" sz="2800">
                <a:latin typeface="Garamond" pitchFamily="18" charset="0"/>
              </a:rPr>
              <a:t>] =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 sz="2800" baseline="-25000">
                <a:latin typeface="Garamond" pitchFamily="18" charset="0"/>
              </a:rPr>
              <a:t>edge </a:t>
            </a:r>
            <a:r>
              <a:rPr lang="en-US" sz="2800" i="1" baseline="-25000">
                <a:latin typeface="Garamond" pitchFamily="18" charset="0"/>
              </a:rPr>
              <a:t>e</a:t>
            </a:r>
            <a:r>
              <a:rPr lang="en-US" sz="2800">
                <a:latin typeface="Garamond" pitchFamily="18" charset="0"/>
              </a:rPr>
              <a:t>E[</a:t>
            </a:r>
            <a:r>
              <a:rPr lang="en-US" sz="2800" i="1">
                <a:latin typeface="Garamond" pitchFamily="18" charset="0"/>
              </a:rPr>
              <a:t>X</a:t>
            </a:r>
            <a:r>
              <a:rPr lang="en-US" sz="2800" i="1" baseline="-25000">
                <a:latin typeface="Garamond" pitchFamily="18" charset="0"/>
              </a:rPr>
              <a:t>e</a:t>
            </a:r>
            <a:r>
              <a:rPr lang="en-US" sz="2800">
                <a:latin typeface="Garamond" pitchFamily="18" charset="0"/>
              </a:rPr>
              <a:t>] =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 sz="2800" baseline="-25000">
                <a:latin typeface="Garamond" pitchFamily="18" charset="0"/>
              </a:rPr>
              <a:t>edge </a:t>
            </a:r>
            <a:r>
              <a:rPr lang="en-US" sz="2800" i="1" baseline="-25000">
                <a:latin typeface="Garamond" pitchFamily="18" charset="0"/>
              </a:rPr>
              <a:t>e</a:t>
            </a:r>
            <a:r>
              <a:rPr lang="en-US" sz="2800">
                <a:latin typeface="Garamond" pitchFamily="18" charset="0"/>
              </a:rPr>
              <a:t>Pr[</a:t>
            </a:r>
            <a:r>
              <a:rPr lang="en-US" sz="2800" i="1">
                <a:latin typeface="Garamond" pitchFamily="18" charset="0"/>
              </a:rPr>
              <a:t>X</a:t>
            </a:r>
            <a:r>
              <a:rPr lang="en-US" sz="2800" i="1" baseline="-25000">
                <a:latin typeface="Garamond" pitchFamily="18" charset="0"/>
              </a:rPr>
              <a:t>e</a:t>
            </a:r>
            <a:r>
              <a:rPr lang="en-US" sz="2800">
                <a:latin typeface="Garamond" pitchFamily="18" charset="0"/>
              </a:rPr>
              <a:t> = 1]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33600" y="4038600"/>
            <a:ext cx="3487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but what is </a:t>
            </a:r>
            <a:r>
              <a:rPr lang="en-US" sz="2800">
                <a:latin typeface="Garamond" pitchFamily="18" charset="0"/>
              </a:rPr>
              <a:t>Pr[</a:t>
            </a:r>
            <a:r>
              <a:rPr lang="en-US" sz="2800" i="1">
                <a:latin typeface="Garamond" pitchFamily="18" charset="0"/>
              </a:rPr>
              <a:t>X</a:t>
            </a:r>
            <a:r>
              <a:rPr lang="en-US" sz="2800" i="1" baseline="-25000">
                <a:latin typeface="Garamond" pitchFamily="18" charset="0"/>
              </a:rPr>
              <a:t>e</a:t>
            </a:r>
            <a:r>
              <a:rPr lang="en-US" sz="2800">
                <a:latin typeface="Garamond" pitchFamily="18" charset="0"/>
              </a:rPr>
              <a:t> = 1]</a:t>
            </a:r>
            <a:r>
              <a:rPr lang="en-US" sz="2800">
                <a:latin typeface="Calibri" pitchFamily="34" charset="0"/>
              </a:rPr>
              <a:t>?</a:t>
            </a:r>
            <a:endParaRPr lang="en-US" sz="2800">
              <a:latin typeface="Garamond" pitchFamily="18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192838" y="3733800"/>
            <a:ext cx="2112962" cy="838200"/>
            <a:chOff x="6139353" y="4267200"/>
            <a:chExt cx="2113365" cy="838200"/>
          </a:xfrm>
        </p:grpSpPr>
        <p:sp>
          <p:nvSpPr>
            <p:cNvPr id="25" name="Oval 24"/>
            <p:cNvSpPr/>
            <p:nvPr/>
          </p:nvSpPr>
          <p:spPr>
            <a:xfrm>
              <a:off x="6367997" y="4719638"/>
              <a:ext cx="152429" cy="152400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739858" y="4719638"/>
              <a:ext cx="152429" cy="152400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7" name="Straight Connector 26"/>
            <p:cNvCxnSpPr>
              <a:stCxn id="25" idx="6"/>
              <a:endCxn id="26" idx="2"/>
            </p:cNvCxnSpPr>
            <p:nvPr/>
          </p:nvCxnSpPr>
          <p:spPr>
            <a:xfrm>
              <a:off x="6520426" y="4795838"/>
              <a:ext cx="1219433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26" name="Rectangle 27"/>
            <p:cNvSpPr>
              <a:spLocks noChangeArrowheads="1"/>
            </p:cNvSpPr>
            <p:nvPr/>
          </p:nvSpPr>
          <p:spPr bwMode="auto">
            <a:xfrm>
              <a:off x="7815753" y="4639270"/>
              <a:ext cx="4369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FFFFFF"/>
                  </a:solidFill>
                  <a:latin typeface="Garamond" pitchFamily="18" charset="0"/>
                </a:rPr>
                <a:t>v</a:t>
              </a:r>
              <a:r>
                <a:rPr lang="en-US" sz="2400" i="1" baseline="-25000">
                  <a:solidFill>
                    <a:srgbClr val="FFFFFF"/>
                  </a:solidFill>
                  <a:latin typeface="Garamond" pitchFamily="18" charset="0"/>
                </a:rPr>
                <a:t>b</a:t>
              </a:r>
              <a:endParaRPr lang="en-US" sz="2400" i="1">
                <a:latin typeface="Calibri" pitchFamily="34" charset="0"/>
              </a:endParaRPr>
            </a:p>
          </p:txBody>
        </p:sp>
        <p:sp>
          <p:nvSpPr>
            <p:cNvPr id="38927" name="Rectangle 28"/>
            <p:cNvSpPr>
              <a:spLocks noChangeArrowheads="1"/>
            </p:cNvSpPr>
            <p:nvPr/>
          </p:nvSpPr>
          <p:spPr bwMode="auto">
            <a:xfrm>
              <a:off x="6139353" y="4643735"/>
              <a:ext cx="4369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FFFFFF"/>
                  </a:solidFill>
                  <a:latin typeface="Garamond" pitchFamily="18" charset="0"/>
                </a:rPr>
                <a:t>v</a:t>
              </a:r>
              <a:r>
                <a:rPr lang="en-US" sz="2400" i="1" baseline="-25000">
                  <a:solidFill>
                    <a:srgbClr val="FFFFFF"/>
                  </a:solidFill>
                  <a:latin typeface="Garamond" pitchFamily="18" charset="0"/>
                </a:rPr>
                <a:t>a</a:t>
              </a:r>
              <a:endParaRPr lang="en-US" sz="2400" i="1">
                <a:latin typeface="Calibri" pitchFamily="34" charset="0"/>
              </a:endParaRPr>
            </a:p>
          </p:txBody>
        </p:sp>
        <p:sp>
          <p:nvSpPr>
            <p:cNvPr id="38928" name="Rectangle 29"/>
            <p:cNvSpPr>
              <a:spLocks noChangeArrowheads="1"/>
            </p:cNvSpPr>
            <p:nvPr/>
          </p:nvSpPr>
          <p:spPr bwMode="auto">
            <a:xfrm>
              <a:off x="7006821" y="4267200"/>
              <a:ext cx="30837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e</a:t>
              </a:r>
              <a:endParaRPr lang="en-US" sz="2800">
                <a:latin typeface="Calibri" pitchFamily="34" charset="0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133600" y="4800600"/>
            <a:ext cx="1624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Pr[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X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e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 = 1]</a:t>
            </a:r>
            <a:endParaRPr lang="en-US">
              <a:latin typeface="Calibri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657600" y="4800600"/>
            <a:ext cx="3238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= Pr[col(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a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) ≠ col(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b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)]</a:t>
            </a: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57600" y="5257800"/>
            <a:ext cx="367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= Pr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[&lt;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a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≠ 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b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&gt;]</a:t>
            </a: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" grpId="0"/>
      <p:bldP spid="24" grpId="0"/>
      <p:bldP spid="32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smtClean="0">
                <a:latin typeface="Tw Cen MT" pitchFamily="34" charset="0"/>
              </a:rPr>
              <a:t>deterministic max-cut via “pseudorandom sources”</a:t>
            </a:r>
          </a:p>
        </p:txBody>
      </p:sp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609600" y="1371600"/>
            <a:ext cx="145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Analysis:</a:t>
            </a:r>
          </a:p>
        </p:txBody>
      </p:sp>
      <p:sp>
        <p:nvSpPr>
          <p:cNvPr id="39939" name="Rectangle 31"/>
          <p:cNvSpPr>
            <a:spLocks noChangeArrowheads="1"/>
          </p:cNvSpPr>
          <p:nvPr/>
        </p:nvSpPr>
        <p:spPr bwMode="auto">
          <a:xfrm>
            <a:off x="2133600" y="1371600"/>
            <a:ext cx="5111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Pr[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X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e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 = 1] = Pr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[&lt;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a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≠ 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b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&gt;]</a:t>
            </a:r>
            <a:endParaRPr lang="en-US">
              <a:solidFill>
                <a:srgbClr val="FFFFFF"/>
              </a:solidFill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33600" y="2057400"/>
            <a:ext cx="644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let’s look at the binary strings for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a</a:t>
            </a:r>
            <a:r>
              <a:rPr lang="en-US" sz="2800">
                <a:latin typeface="Calibri" pitchFamily="34" charset="0"/>
              </a:rPr>
              <a:t> and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b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93925" y="3221038"/>
            <a:ext cx="203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Garamond" pitchFamily="18" charset="0"/>
              </a:rPr>
              <a:t>v</a:t>
            </a:r>
            <a:r>
              <a:rPr lang="en-US" sz="2800" i="1" baseline="-25000">
                <a:latin typeface="Garamond" pitchFamily="18" charset="0"/>
              </a:rPr>
              <a:t>b</a:t>
            </a:r>
            <a:r>
              <a:rPr lang="en-US" sz="2800">
                <a:latin typeface="Garamond" pitchFamily="18" charset="0"/>
              </a:rPr>
              <a:t> = 0010101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93925" y="2687638"/>
            <a:ext cx="203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Garamond" pitchFamily="18" charset="0"/>
              </a:rPr>
              <a:t>v</a:t>
            </a:r>
            <a:r>
              <a:rPr lang="en-US" sz="2800" i="1" baseline="-25000">
                <a:latin typeface="Garamond" pitchFamily="18" charset="0"/>
              </a:rPr>
              <a:t>a</a:t>
            </a:r>
            <a:r>
              <a:rPr lang="en-US" sz="2800">
                <a:latin typeface="Garamond" pitchFamily="18" charset="0"/>
              </a:rPr>
              <a:t> = 0011001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3390107" y="3817144"/>
            <a:ext cx="228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86000" y="3894138"/>
            <a:ext cx="2451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they must differ </a:t>
            </a:r>
          </a:p>
          <a:p>
            <a:pPr algn="ctr"/>
            <a:r>
              <a:rPr lang="en-US" sz="2400">
                <a:latin typeface="Calibri" pitchFamily="34" charset="0"/>
              </a:rPr>
              <a:t>in some position </a:t>
            </a:r>
            <a:r>
              <a:rPr lang="en-US" sz="2400" i="1">
                <a:latin typeface="Garamond" pitchFamily="18" charset="0"/>
              </a:rPr>
              <a:t>i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300288" y="4795838"/>
            <a:ext cx="5014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we </a:t>
            </a:r>
            <a:r>
              <a:rPr lang="en-US" sz="2400">
                <a:solidFill>
                  <a:srgbClr val="E4D37A"/>
                </a:solidFill>
                <a:latin typeface="Calibri" pitchFamily="34" charset="0"/>
              </a:rPr>
              <a:t>take out </a:t>
            </a:r>
            <a:r>
              <a:rPr lang="en-US" sz="2400">
                <a:latin typeface="Calibri" pitchFamily="34" charset="0"/>
              </a:rPr>
              <a:t>position </a:t>
            </a:r>
            <a:r>
              <a:rPr lang="en-US" sz="2400" i="1">
                <a:latin typeface="Garamond" pitchFamily="18" charset="0"/>
              </a:rPr>
              <a:t>i</a:t>
            </a:r>
            <a:r>
              <a:rPr lang="en-US" sz="2400">
                <a:latin typeface="Calibri" pitchFamily="34" charset="0"/>
              </a:rPr>
              <a:t>from 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a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b</a:t>
            </a:r>
            <a:r>
              <a:rPr lang="en-US" sz="2400">
                <a:latin typeface="Calibri" pitchFamily="34" charset="0"/>
              </a:rPr>
              <a:t>, and </a:t>
            </a:r>
            <a:r>
              <a:rPr lang="en-US" sz="2400" i="1">
                <a:latin typeface="Garamond" pitchFamily="18" charset="0"/>
              </a:rPr>
              <a:t>z</a:t>
            </a: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5356225" y="2692400"/>
            <a:ext cx="3240088" cy="1628775"/>
            <a:chOff x="5356344" y="2692400"/>
            <a:chExt cx="3239632" cy="1628120"/>
          </a:xfrm>
        </p:grpSpPr>
        <p:sp>
          <p:nvSpPr>
            <p:cNvPr id="39949" name="TextBox 47"/>
            <p:cNvSpPr txBox="1">
              <a:spLocks noChangeArrowheads="1"/>
            </p:cNvSpPr>
            <p:nvPr/>
          </p:nvSpPr>
          <p:spPr bwMode="auto">
            <a:xfrm>
              <a:off x="5356344" y="3225800"/>
              <a:ext cx="21136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Garamond" pitchFamily="18" charset="0"/>
                </a:rPr>
                <a:t>v</a:t>
              </a:r>
              <a:r>
                <a:rPr lang="en-US" sz="2800" i="1" baseline="-25000">
                  <a:latin typeface="Garamond" pitchFamily="18" charset="0"/>
                </a:rPr>
                <a:t>b</a:t>
              </a:r>
              <a:r>
                <a:rPr lang="en-US" sz="2800" i="1">
                  <a:latin typeface="Garamond" pitchFamily="18" charset="0"/>
                </a:rPr>
                <a:t>’</a:t>
              </a:r>
              <a:r>
                <a:rPr lang="en-US" sz="2800">
                  <a:latin typeface="Garamond" pitchFamily="18" charset="0"/>
                </a:rPr>
                <a:t> = 001</a:t>
              </a:r>
              <a:r>
                <a:rPr lang="en-US" sz="2800">
                  <a:solidFill>
                    <a:schemeClr val="bg1"/>
                  </a:solidFill>
                  <a:latin typeface="Garamond" pitchFamily="18" charset="0"/>
                </a:rPr>
                <a:t>0</a:t>
              </a:r>
              <a:r>
                <a:rPr lang="en-US" sz="2800">
                  <a:latin typeface="Garamond" pitchFamily="18" charset="0"/>
                </a:rPr>
                <a:t>101</a:t>
              </a:r>
            </a:p>
          </p:txBody>
        </p:sp>
        <p:sp>
          <p:nvSpPr>
            <p:cNvPr id="39950" name="TextBox 48"/>
            <p:cNvSpPr txBox="1">
              <a:spLocks noChangeArrowheads="1"/>
            </p:cNvSpPr>
            <p:nvPr/>
          </p:nvSpPr>
          <p:spPr bwMode="auto">
            <a:xfrm>
              <a:off x="5356344" y="2692400"/>
              <a:ext cx="21225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Garamond" pitchFamily="18" charset="0"/>
                </a:rPr>
                <a:t>v</a:t>
              </a:r>
              <a:r>
                <a:rPr lang="en-US" sz="2800" i="1" baseline="-25000">
                  <a:latin typeface="Garamond" pitchFamily="18" charset="0"/>
                </a:rPr>
                <a:t>a</a:t>
              </a:r>
              <a:r>
                <a:rPr lang="en-US" sz="2800" i="1">
                  <a:latin typeface="Garamond" pitchFamily="18" charset="0"/>
                </a:rPr>
                <a:t>’ </a:t>
              </a:r>
              <a:r>
                <a:rPr lang="en-US" sz="2800">
                  <a:latin typeface="Garamond" pitchFamily="18" charset="0"/>
                </a:rPr>
                <a:t>= 001</a:t>
              </a:r>
              <a:r>
                <a:rPr lang="en-US" sz="2800">
                  <a:solidFill>
                    <a:srgbClr val="000000"/>
                  </a:solidFill>
                  <a:latin typeface="Garamond" pitchFamily="18" charset="0"/>
                </a:rPr>
                <a:t>1</a:t>
              </a:r>
              <a:r>
                <a:rPr lang="en-US" sz="2800">
                  <a:latin typeface="Garamond" pitchFamily="18" charset="0"/>
                </a:rPr>
                <a:t>001</a:t>
              </a:r>
            </a:p>
          </p:txBody>
        </p:sp>
        <p:sp>
          <p:nvSpPr>
            <p:cNvPr id="39951" name="Rectangle 49"/>
            <p:cNvSpPr>
              <a:spLocks noChangeArrowheads="1"/>
            </p:cNvSpPr>
            <p:nvPr/>
          </p:nvSpPr>
          <p:spPr bwMode="auto">
            <a:xfrm>
              <a:off x="5420712" y="3797300"/>
              <a:ext cx="31752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z’</a:t>
              </a:r>
              <a:r>
                <a:rPr lang="en-US" sz="2800">
                  <a:solidFill>
                    <a:srgbClr val="FFFFFF"/>
                  </a:solidFill>
                  <a:latin typeface="Garamond" pitchFamily="18" charset="0"/>
                </a:rPr>
                <a:t> = 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z</a:t>
              </a:r>
              <a:r>
                <a:rPr lang="en-US" sz="2800">
                  <a:solidFill>
                    <a:srgbClr val="FFFFFF"/>
                  </a:solidFill>
                  <a:latin typeface="Calibri" pitchFamily="34" charset="0"/>
                </a:rPr>
                <a:t> without </a:t>
              </a:r>
              <a:r>
                <a:rPr lang="en-US" sz="2800" i="1">
                  <a:solidFill>
                    <a:srgbClr val="FFFFFF"/>
                  </a:solidFill>
                  <a:latin typeface="Garamond" pitchFamily="18" charset="0"/>
                </a:rPr>
                <a:t>i</a:t>
              </a:r>
              <a:r>
                <a:rPr lang="en-US" sz="2800">
                  <a:solidFill>
                    <a:srgbClr val="FFFFFF"/>
                  </a:solidFill>
                  <a:latin typeface="Calibri" pitchFamily="34" charset="0"/>
                </a:rPr>
                <a:t>th bit</a:t>
              </a:r>
            </a:p>
          </p:txBody>
        </p: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286000" y="5257800"/>
            <a:ext cx="3865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a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=  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a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+ 1⋅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i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286000" y="5648325"/>
            <a:ext cx="3865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b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=  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b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+ 0⋅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i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41" grpId="0"/>
      <p:bldP spid="43" grpId="0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smtClean="0">
                <a:latin typeface="Tw Cen MT" pitchFamily="34" charset="0"/>
              </a:rPr>
              <a:t>deterministic max-cut via “pseudorandom sources”</a:t>
            </a:r>
          </a:p>
        </p:txBody>
      </p:sp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609600" y="1371600"/>
            <a:ext cx="145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Analysis:</a:t>
            </a:r>
          </a:p>
        </p:txBody>
      </p:sp>
      <p:sp>
        <p:nvSpPr>
          <p:cNvPr id="40963" name="Rectangle 31"/>
          <p:cNvSpPr>
            <a:spLocks noChangeArrowheads="1"/>
          </p:cNvSpPr>
          <p:nvPr/>
        </p:nvSpPr>
        <p:spPr bwMode="auto">
          <a:xfrm>
            <a:off x="2133600" y="1371600"/>
            <a:ext cx="5111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Pr[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X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e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 = 1] = Pr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[&lt;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a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≠ 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b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&gt;]</a:t>
            </a:r>
            <a:endParaRPr lang="en-US">
              <a:solidFill>
                <a:srgbClr val="FFFFFF"/>
              </a:solidFill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40964" name="Rectangle 51"/>
          <p:cNvSpPr>
            <a:spLocks noChangeArrowheads="1"/>
          </p:cNvSpPr>
          <p:nvPr/>
        </p:nvSpPr>
        <p:spPr bwMode="auto">
          <a:xfrm>
            <a:off x="2286000" y="1981200"/>
            <a:ext cx="3865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a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=  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a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+ 1⋅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i</a:t>
            </a:r>
            <a:endParaRPr lang="en-US">
              <a:latin typeface="Calibri" pitchFamily="34" charset="0"/>
            </a:endParaRPr>
          </a:p>
        </p:txBody>
      </p:sp>
      <p:sp>
        <p:nvSpPr>
          <p:cNvPr id="40965" name="Rectangle 52"/>
          <p:cNvSpPr>
            <a:spLocks noChangeArrowheads="1"/>
          </p:cNvSpPr>
          <p:nvPr/>
        </p:nvSpPr>
        <p:spPr bwMode="auto">
          <a:xfrm>
            <a:off x="2286000" y="2371725"/>
            <a:ext cx="3865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b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=  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b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+ 0⋅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i</a:t>
            </a:r>
            <a:endParaRPr lang="en-US"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09800" y="3209925"/>
            <a:ext cx="325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Pr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[&lt;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a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≠ 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b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&gt;]</a:t>
            </a:r>
            <a:endParaRPr lang="en-US">
              <a:latin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36825" y="3819525"/>
            <a:ext cx="461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= Pr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[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i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 ≠ 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a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 + &lt;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b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z’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&gt;]</a:t>
            </a:r>
            <a:endParaRPr lang="en-US">
              <a:latin typeface="Calibri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67538" y="3822700"/>
            <a:ext cx="80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= ½</a:t>
            </a:r>
            <a:endParaRPr lang="en-US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57425" y="4495800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because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800" i="1" baseline="-25000">
                <a:solidFill>
                  <a:srgbClr val="FFFFFF"/>
                </a:solidFill>
                <a:latin typeface="Garamond" pitchFamily="18" charset="0"/>
              </a:rPr>
              <a:t>i</a:t>
            </a:r>
            <a:r>
              <a:rPr lang="en-US" sz="2800">
                <a:latin typeface="Calibri" pitchFamily="34" charset="0"/>
              </a:rPr>
              <a:t> is 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independent</a:t>
            </a:r>
            <a:r>
              <a:rPr lang="en-US" sz="2800">
                <a:latin typeface="Calibri" pitchFamily="34" charset="0"/>
              </a:rPr>
              <a:t> of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z’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86000" y="5105400"/>
            <a:ext cx="533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so 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E[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X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] </a:t>
            </a:r>
            <a:r>
              <a:rPr lang="en-US" sz="2800">
                <a:latin typeface="Garamond" pitchFamily="18" charset="0"/>
              </a:rPr>
              <a:t>=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 sz="2800" baseline="-25000">
                <a:latin typeface="Garamond" pitchFamily="18" charset="0"/>
              </a:rPr>
              <a:t>edge </a:t>
            </a:r>
            <a:r>
              <a:rPr lang="en-US" sz="2800" i="1" baseline="-25000">
                <a:latin typeface="Garamond" pitchFamily="18" charset="0"/>
              </a:rPr>
              <a:t>e</a:t>
            </a:r>
            <a:r>
              <a:rPr lang="en-US" sz="2800">
                <a:latin typeface="Garamond" pitchFamily="18" charset="0"/>
              </a:rPr>
              <a:t>Pr[</a:t>
            </a:r>
            <a:r>
              <a:rPr lang="en-US" sz="2800" i="1">
                <a:latin typeface="Garamond" pitchFamily="18" charset="0"/>
              </a:rPr>
              <a:t>X</a:t>
            </a:r>
            <a:r>
              <a:rPr lang="en-US" sz="2800" i="1" baseline="-25000">
                <a:latin typeface="Garamond" pitchFamily="18" charset="0"/>
              </a:rPr>
              <a:t>e</a:t>
            </a:r>
            <a:r>
              <a:rPr lang="en-US" sz="2800">
                <a:latin typeface="Garamond" pitchFamily="18" charset="0"/>
              </a:rPr>
              <a:t> = 1] = </a:t>
            </a:r>
            <a:r>
              <a:rPr lang="en-US" sz="2800" i="1">
                <a:latin typeface="Garamond" pitchFamily="18" charset="0"/>
              </a:rPr>
              <a:t>m</a:t>
            </a:r>
            <a:r>
              <a:rPr lang="en-US" sz="2800">
                <a:latin typeface="Garamond" pitchFamily="18" charset="0"/>
              </a:rPr>
              <a:t>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third algorithm for max-cut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2062163"/>
            <a:ext cx="5181600" cy="18288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87" name="TextBox 8"/>
          <p:cNvSpPr txBox="1">
            <a:spLocks noChangeArrowheads="1"/>
          </p:cNvSpPr>
          <p:nvPr/>
        </p:nvSpPr>
        <p:spPr bwMode="auto">
          <a:xfrm>
            <a:off x="2071688" y="2062163"/>
            <a:ext cx="4557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Choose a random </a:t>
            </a:r>
            <a:r>
              <a:rPr lang="en-US" sz="2400">
                <a:latin typeface="Garamond" pitchFamily="18" charset="0"/>
              </a:rPr>
              <a:t>log </a:t>
            </a:r>
            <a:r>
              <a:rPr lang="en-US" sz="2400" i="1">
                <a:latin typeface="Garamond" pitchFamily="18" charset="0"/>
              </a:rPr>
              <a:t>n</a:t>
            </a:r>
            <a:r>
              <a:rPr lang="en-US" sz="2400">
                <a:latin typeface="Calibri" pitchFamily="34" charset="0"/>
              </a:rPr>
              <a:t> bit string </a:t>
            </a:r>
            <a:r>
              <a:rPr lang="en-US" sz="2400" i="1">
                <a:latin typeface="Garamond" pitchFamily="18" charset="0"/>
              </a:rPr>
              <a:t>z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4648200"/>
            <a:ext cx="6710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We showed that 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E[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X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] =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m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/2 </a:t>
            </a:r>
            <a:r>
              <a:rPr lang="en-US" sz="2800">
                <a:latin typeface="Calibri" pitchFamily="34" charset="0"/>
              </a:rPr>
              <a:t>for a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random</a:t>
            </a:r>
            <a:r>
              <a:rPr lang="en-US" sz="2800" i="1">
                <a:latin typeface="Garamond" pitchFamily="18" charset="0"/>
              </a:rPr>
              <a:t>z</a:t>
            </a:r>
            <a:endParaRPr lang="en-US" sz="2800" i="1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5343525"/>
            <a:ext cx="686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so then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X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 =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m</a:t>
            </a:r>
            <a:r>
              <a:rPr lang="en-US" sz="2800">
                <a:solidFill>
                  <a:srgbClr val="FFFFFF"/>
                </a:solidFill>
                <a:latin typeface="Garamond" pitchFamily="18" charset="0"/>
              </a:rPr>
              <a:t>/2 </a:t>
            </a:r>
            <a:r>
              <a:rPr lang="en-US" sz="2800">
                <a:latin typeface="Calibri" pitchFamily="34" charset="0"/>
              </a:rPr>
              <a:t>for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at least one </a:t>
            </a:r>
            <a:r>
              <a:rPr lang="en-US" sz="2800">
                <a:latin typeface="Calibri" pitchFamily="34" charset="0"/>
              </a:rPr>
              <a:t>choice of</a:t>
            </a:r>
            <a:r>
              <a:rPr lang="en-US" sz="2800" i="1">
                <a:latin typeface="Garamond" pitchFamily="18" charset="0"/>
              </a:rPr>
              <a:t>z</a:t>
            </a:r>
            <a:endParaRPr lang="en-US" sz="2800" i="1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57400" y="2057400"/>
            <a:ext cx="4405313" cy="461963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For </a:t>
            </a:r>
            <a:r>
              <a:rPr lang="en-US" sz="2400">
                <a:solidFill>
                  <a:srgbClr val="E4D37A"/>
                </a:solidFill>
                <a:latin typeface="Calibri" pitchFamily="34" charset="0"/>
              </a:rPr>
              <a:t>all possible </a:t>
            </a:r>
            <a:r>
              <a:rPr lang="en-US" sz="2400">
                <a:latin typeface="Garamond" pitchFamily="18" charset="0"/>
              </a:rPr>
              <a:t>log </a:t>
            </a:r>
            <a:r>
              <a:rPr lang="en-US" sz="2400" i="1">
                <a:latin typeface="Garamond" pitchFamily="18" charset="0"/>
              </a:rPr>
              <a:t>n</a:t>
            </a:r>
            <a:r>
              <a:rPr lang="en-US" sz="2400">
                <a:latin typeface="Calibri" pitchFamily="34" charset="0"/>
              </a:rPr>
              <a:t> bit strings </a:t>
            </a:r>
            <a:r>
              <a:rPr lang="en-US" sz="2400" i="1">
                <a:latin typeface="Garamond" pitchFamily="18" charset="0"/>
              </a:rPr>
              <a:t>z</a:t>
            </a:r>
            <a:r>
              <a:rPr lang="en-US" sz="2400">
                <a:latin typeface="Garamond" pitchFamily="18" charset="0"/>
              </a:rPr>
              <a:t>: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7400" y="3576638"/>
            <a:ext cx="5181600" cy="46196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If more than half edges are split, return.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41992" name="TextBox 4"/>
          <p:cNvSpPr txBox="1">
            <a:spLocks noChangeArrowheads="1"/>
          </p:cNvSpPr>
          <p:nvPr/>
        </p:nvSpPr>
        <p:spPr bwMode="auto">
          <a:xfrm>
            <a:off x="2071688" y="2443163"/>
            <a:ext cx="2532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For each vertex 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Calibri" pitchFamily="34" charset="0"/>
              </a:rPr>
              <a:t>: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41993" name="TextBox 5"/>
          <p:cNvSpPr txBox="1">
            <a:spLocks noChangeArrowheads="1"/>
          </p:cNvSpPr>
          <p:nvPr/>
        </p:nvSpPr>
        <p:spPr bwMode="auto">
          <a:xfrm>
            <a:off x="2284413" y="2819400"/>
            <a:ext cx="298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Assign     if </a:t>
            </a:r>
            <a:r>
              <a:rPr lang="en-US" sz="2400">
                <a:latin typeface="Garamond" pitchFamily="18" charset="0"/>
              </a:rPr>
              <a:t>&lt;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Garamond" pitchFamily="18" charset="0"/>
              </a:rPr>
              <a:t>, </a:t>
            </a:r>
            <a:r>
              <a:rPr lang="en-US" sz="2400" i="1">
                <a:latin typeface="Garamond" pitchFamily="18" charset="0"/>
              </a:rPr>
              <a:t>z</a:t>
            </a:r>
            <a:r>
              <a:rPr lang="en-US" sz="2400">
                <a:latin typeface="Garamond" pitchFamily="18" charset="0"/>
              </a:rPr>
              <a:t>&gt; = 0</a:t>
            </a:r>
          </a:p>
        </p:txBody>
      </p:sp>
      <p:sp>
        <p:nvSpPr>
          <p:cNvPr id="7" name="Oval 6"/>
          <p:cNvSpPr/>
          <p:nvPr/>
        </p:nvSpPr>
        <p:spPr>
          <a:xfrm>
            <a:off x="3236913" y="2976563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44850" y="3357563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6" name="TextBox 9"/>
          <p:cNvSpPr txBox="1">
            <a:spLocks noChangeArrowheads="1"/>
          </p:cNvSpPr>
          <p:nvPr/>
        </p:nvSpPr>
        <p:spPr bwMode="auto">
          <a:xfrm>
            <a:off x="2292350" y="3200400"/>
            <a:ext cx="2986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Assign     if </a:t>
            </a:r>
            <a:r>
              <a:rPr lang="en-US" sz="2400">
                <a:latin typeface="Garamond" pitchFamily="18" charset="0"/>
              </a:rPr>
              <a:t>&lt;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Garamond" pitchFamily="18" charset="0"/>
              </a:rPr>
              <a:t>, </a:t>
            </a:r>
            <a:r>
              <a:rPr lang="en-US" sz="2400" i="1">
                <a:latin typeface="Garamond" pitchFamily="18" charset="0"/>
              </a:rPr>
              <a:t>z</a:t>
            </a:r>
            <a:r>
              <a:rPr lang="en-US" sz="2400">
                <a:latin typeface="Garamond" pitchFamily="18" charset="0"/>
              </a:rPr>
              <a:t>&gt; = 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57400" y="1524000"/>
            <a:ext cx="4443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E4D37A"/>
                </a:solidFill>
                <a:latin typeface="Calibri" pitchFamily="34" charset="0"/>
              </a:rPr>
              <a:t>Derandomized max-cut algorithm: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third algorithm for max-cut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1985963"/>
            <a:ext cx="5181600" cy="18288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1" name="TextBox 8"/>
          <p:cNvSpPr txBox="1">
            <a:spLocks noChangeArrowheads="1"/>
          </p:cNvSpPr>
          <p:nvPr/>
        </p:nvSpPr>
        <p:spPr bwMode="auto">
          <a:xfrm>
            <a:off x="2071688" y="1985963"/>
            <a:ext cx="4557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Choose a random </a:t>
            </a:r>
            <a:r>
              <a:rPr lang="en-US" sz="2400">
                <a:latin typeface="Garamond" pitchFamily="18" charset="0"/>
              </a:rPr>
              <a:t>log </a:t>
            </a:r>
            <a:r>
              <a:rPr lang="en-US" sz="2400" i="1">
                <a:latin typeface="Garamond" pitchFamily="18" charset="0"/>
              </a:rPr>
              <a:t>n</a:t>
            </a:r>
            <a:r>
              <a:rPr lang="en-US" sz="2400">
                <a:latin typeface="Calibri" pitchFamily="34" charset="0"/>
              </a:rPr>
              <a:t> bit string </a:t>
            </a:r>
            <a:r>
              <a:rPr lang="en-US" sz="2400" i="1">
                <a:latin typeface="Garamond" pitchFamily="18" charset="0"/>
              </a:rPr>
              <a:t>z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43012" name="TextBox 10"/>
          <p:cNvSpPr txBox="1">
            <a:spLocks noChangeArrowheads="1"/>
          </p:cNvSpPr>
          <p:nvPr/>
        </p:nvSpPr>
        <p:spPr bwMode="auto">
          <a:xfrm>
            <a:off x="685800" y="4505325"/>
            <a:ext cx="660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This algorithm finds a good split w.p. </a:t>
            </a:r>
            <a:r>
              <a:rPr lang="en-US" sz="2800">
                <a:latin typeface="Garamond" pitchFamily="18" charset="0"/>
              </a:rPr>
              <a:t>≥ 50%</a:t>
            </a:r>
            <a:endParaRPr lang="en-US" sz="2800" i="1">
              <a:latin typeface="Garamond" pitchFamily="18" charset="0"/>
            </a:endParaRPr>
          </a:p>
        </p:txBody>
      </p:sp>
      <p:sp>
        <p:nvSpPr>
          <p:cNvPr id="43013" name="TextBox 14"/>
          <p:cNvSpPr txBox="1">
            <a:spLocks noChangeArrowheads="1"/>
          </p:cNvSpPr>
          <p:nvPr/>
        </p:nvSpPr>
        <p:spPr bwMode="auto">
          <a:xfrm>
            <a:off x="685800" y="5191125"/>
            <a:ext cx="5299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Its running time is: </a:t>
            </a:r>
            <a:r>
              <a:rPr lang="en-US" sz="2800">
                <a:latin typeface="Garamond" pitchFamily="18" charset="0"/>
              </a:rPr>
              <a:t>2</a:t>
            </a:r>
            <a:r>
              <a:rPr lang="en-US" sz="2800" baseline="30000">
                <a:latin typeface="Garamond" pitchFamily="18" charset="0"/>
              </a:rPr>
              <a:t>log</a:t>
            </a:r>
            <a:r>
              <a:rPr lang="en-US" sz="2800" i="1" baseline="30000">
                <a:latin typeface="Garamond" pitchFamily="18" charset="0"/>
              </a:rPr>
              <a:t>n</a:t>
            </a:r>
            <a:r>
              <a:rPr lang="en-US" sz="2800" i="1">
                <a:latin typeface="Garamond" pitchFamily="18" charset="0"/>
              </a:rPr>
              <a:t>m =</a:t>
            </a:r>
            <a:r>
              <a:rPr lang="en-US" sz="2800">
                <a:latin typeface="Garamond" pitchFamily="18" charset="0"/>
              </a:rPr>
              <a:t>O(</a:t>
            </a:r>
            <a:r>
              <a:rPr lang="en-US" sz="2800" i="1">
                <a:latin typeface="Garamond" pitchFamily="18" charset="0"/>
              </a:rPr>
              <a:t>nm</a:t>
            </a:r>
            <a:r>
              <a:rPr lang="en-US" sz="2800">
                <a:latin typeface="Garamond" pitchFamily="18" charset="0"/>
              </a:rPr>
              <a:t>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057400" y="1981200"/>
            <a:ext cx="4405313" cy="461963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For all possible </a:t>
            </a:r>
            <a:r>
              <a:rPr lang="en-US" sz="2400">
                <a:latin typeface="Garamond" pitchFamily="18" charset="0"/>
              </a:rPr>
              <a:t>log </a:t>
            </a:r>
            <a:r>
              <a:rPr lang="en-US" sz="2400" i="1">
                <a:latin typeface="Garamond" pitchFamily="18" charset="0"/>
              </a:rPr>
              <a:t>n</a:t>
            </a:r>
            <a:r>
              <a:rPr lang="en-US" sz="2400">
                <a:latin typeface="Calibri" pitchFamily="34" charset="0"/>
              </a:rPr>
              <a:t> bit strings </a:t>
            </a:r>
            <a:r>
              <a:rPr lang="en-US" sz="2400" i="1">
                <a:latin typeface="Garamond" pitchFamily="18" charset="0"/>
              </a:rPr>
              <a:t>z</a:t>
            </a:r>
            <a:r>
              <a:rPr lang="en-US" sz="2400">
                <a:latin typeface="Garamond" pitchFamily="18" charset="0"/>
              </a:rPr>
              <a:t>:</a:t>
            </a: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2057400" y="3500438"/>
            <a:ext cx="5181600" cy="46196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If more than half edges are split, return.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43016" name="TextBox 4"/>
          <p:cNvSpPr txBox="1">
            <a:spLocks noChangeArrowheads="1"/>
          </p:cNvSpPr>
          <p:nvPr/>
        </p:nvSpPr>
        <p:spPr bwMode="auto">
          <a:xfrm>
            <a:off x="2071688" y="2366963"/>
            <a:ext cx="2532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For each vertex 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Calibri" pitchFamily="34" charset="0"/>
              </a:rPr>
              <a:t>: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43017" name="TextBox 5"/>
          <p:cNvSpPr txBox="1">
            <a:spLocks noChangeArrowheads="1"/>
          </p:cNvSpPr>
          <p:nvPr/>
        </p:nvSpPr>
        <p:spPr bwMode="auto">
          <a:xfrm>
            <a:off x="2284413" y="2743200"/>
            <a:ext cx="298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Assign     if </a:t>
            </a:r>
            <a:r>
              <a:rPr lang="en-US" sz="2400">
                <a:latin typeface="Garamond" pitchFamily="18" charset="0"/>
              </a:rPr>
              <a:t>&lt;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Garamond" pitchFamily="18" charset="0"/>
              </a:rPr>
              <a:t>, </a:t>
            </a:r>
            <a:r>
              <a:rPr lang="en-US" sz="2400" i="1">
                <a:latin typeface="Garamond" pitchFamily="18" charset="0"/>
              </a:rPr>
              <a:t>z</a:t>
            </a:r>
            <a:r>
              <a:rPr lang="en-US" sz="2400">
                <a:latin typeface="Garamond" pitchFamily="18" charset="0"/>
              </a:rPr>
              <a:t>&gt; = 0</a:t>
            </a:r>
          </a:p>
        </p:txBody>
      </p:sp>
      <p:sp>
        <p:nvSpPr>
          <p:cNvPr id="7" name="Oval 6"/>
          <p:cNvSpPr/>
          <p:nvPr/>
        </p:nvSpPr>
        <p:spPr>
          <a:xfrm>
            <a:off x="3236913" y="2900363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44850" y="3281363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20" name="TextBox 9"/>
          <p:cNvSpPr txBox="1">
            <a:spLocks noChangeArrowheads="1"/>
          </p:cNvSpPr>
          <p:nvPr/>
        </p:nvSpPr>
        <p:spPr bwMode="auto">
          <a:xfrm>
            <a:off x="2292350" y="3124200"/>
            <a:ext cx="2986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Assign     if </a:t>
            </a:r>
            <a:r>
              <a:rPr lang="en-US" sz="2400">
                <a:latin typeface="Garamond" pitchFamily="18" charset="0"/>
              </a:rPr>
              <a:t>&lt;</a:t>
            </a:r>
            <a:r>
              <a:rPr lang="en-US" sz="2400" i="1">
                <a:latin typeface="Garamond" pitchFamily="18" charset="0"/>
              </a:rPr>
              <a:t>v</a:t>
            </a:r>
            <a:r>
              <a:rPr lang="en-US" sz="2400" i="1" baseline="-25000">
                <a:latin typeface="Garamond" pitchFamily="18" charset="0"/>
              </a:rPr>
              <a:t>k</a:t>
            </a:r>
            <a:r>
              <a:rPr lang="en-US" sz="2400">
                <a:latin typeface="Garamond" pitchFamily="18" charset="0"/>
              </a:rPr>
              <a:t>, </a:t>
            </a:r>
            <a:r>
              <a:rPr lang="en-US" sz="2400" i="1">
                <a:latin typeface="Garamond" pitchFamily="18" charset="0"/>
              </a:rPr>
              <a:t>z</a:t>
            </a:r>
            <a:r>
              <a:rPr lang="en-US" sz="2400">
                <a:latin typeface="Garamond" pitchFamily="18" charset="0"/>
              </a:rPr>
              <a:t>&gt; = 1</a:t>
            </a:r>
          </a:p>
        </p:txBody>
      </p:sp>
      <p:sp>
        <p:nvSpPr>
          <p:cNvPr id="43021" name="TextBox 17"/>
          <p:cNvSpPr txBox="1">
            <a:spLocks noChangeArrowheads="1"/>
          </p:cNvSpPr>
          <p:nvPr/>
        </p:nvSpPr>
        <p:spPr bwMode="auto">
          <a:xfrm>
            <a:off x="2057400" y="1447800"/>
            <a:ext cx="4443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E4D37A"/>
                </a:solidFill>
                <a:latin typeface="Calibri" pitchFamily="34" charset="0"/>
              </a:rPr>
              <a:t>Derandomized max-cut algorithm: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3429000" y="2133600"/>
            <a:ext cx="2514600" cy="1588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038600" y="1219200"/>
            <a:ext cx="12192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200400" y="2514600"/>
            <a:ext cx="2743200" cy="205740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102100" y="2921000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1524000" y="5562600"/>
            <a:ext cx="6562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Some of these guys really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hate</a:t>
            </a:r>
            <a:r>
              <a:rPr lang="en-US" sz="2800">
                <a:latin typeface="Calibri" pitchFamily="34" charset="0"/>
              </a:rPr>
              <a:t> each other!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0000"/>
              <a:srgbClr val="FFF1C1"/>
            </a:duotone>
          </a:blip>
          <a:stretch>
            <a:fillRect/>
          </a:stretch>
        </p:blipFill>
        <p:spPr>
          <a:xfrm>
            <a:off x="4191000" y="1447800"/>
            <a:ext cx="945890" cy="1318591"/>
          </a:xfrm>
          <a:prstGeom prst="rect">
            <a:avLst/>
          </a:prstGeom>
        </p:spPr>
      </p:pic>
      <p:pic>
        <p:nvPicPr>
          <p:cNvPr id="1639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267200"/>
            <a:ext cx="685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/>
          <p:cNvPicPr>
            <a:picLocks noChangeAspect="1"/>
          </p:cNvPicPr>
          <p:nvPr/>
        </p:nvPicPr>
        <p:blipFill>
          <a:blip r:embed="rId4"/>
          <a:srcRect l="17046" r="25682" b="9250"/>
          <a:stretch>
            <a:fillRect/>
          </a:stretch>
        </p:blipFill>
        <p:spPr bwMode="auto">
          <a:xfrm>
            <a:off x="6096000" y="1752600"/>
            <a:ext cx="63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9"/>
          <p:cNvPicPr>
            <a:picLocks noChangeAspect="1"/>
          </p:cNvPicPr>
          <p:nvPr/>
        </p:nvPicPr>
        <p:blipFill>
          <a:blip r:embed="rId5"/>
          <a:srcRect l="34988" t="14923" r="35912" b="46307"/>
          <a:stretch>
            <a:fillRect/>
          </a:stretch>
        </p:blipFill>
        <p:spPr bwMode="auto">
          <a:xfrm>
            <a:off x="23622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0"/>
          <p:cNvPicPr>
            <a:picLocks noChangeAspect="1"/>
          </p:cNvPicPr>
          <p:nvPr/>
        </p:nvPicPr>
        <p:blipFill>
          <a:blip r:embed="rId6"/>
          <a:srcRect l="22571" r="20857" b="39911"/>
          <a:stretch>
            <a:fillRect/>
          </a:stretch>
        </p:blipFill>
        <p:spPr bwMode="auto">
          <a:xfrm>
            <a:off x="5943600" y="42672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0000"/>
              <a:srgbClr val="FFF1C1"/>
            </a:duotone>
          </a:blip>
          <a:stretch>
            <a:fillRect/>
          </a:stretch>
        </p:blipFill>
        <p:spPr>
          <a:xfrm>
            <a:off x="4343400" y="3036404"/>
            <a:ext cx="609600" cy="84979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 flipH="1" flipV="1">
            <a:off x="2120901" y="3454400"/>
            <a:ext cx="1295400" cy="3175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400300" y="3086100"/>
            <a:ext cx="736600" cy="736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0000"/>
              <a:srgbClr val="FFF1C1"/>
            </a:duotone>
          </a:blip>
          <a:stretch>
            <a:fillRect/>
          </a:stretch>
        </p:blipFill>
        <p:spPr>
          <a:xfrm>
            <a:off x="2568148" y="3200400"/>
            <a:ext cx="390952" cy="5449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rot="5400000" flipH="1" flipV="1">
            <a:off x="5765801" y="3465512"/>
            <a:ext cx="1295400" cy="3175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45200" y="3097213"/>
            <a:ext cx="736600" cy="736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0000"/>
              <a:srgbClr val="FFF1C1"/>
            </a:duotone>
          </a:blip>
          <a:stretch>
            <a:fillRect/>
          </a:stretch>
        </p:blipFill>
        <p:spPr>
          <a:xfrm>
            <a:off x="6213048" y="3212306"/>
            <a:ext cx="390952" cy="544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generic </a:t>
            </a:r>
            <a:r>
              <a:rPr lang="en-US" dirty="0" err="1" smtClean="0"/>
              <a:t>derandomization</a:t>
            </a:r>
            <a:endParaRPr lang="en-US" dirty="0"/>
          </a:p>
        </p:txBody>
      </p:sp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685800" y="1524000"/>
            <a:ext cx="7939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Recall how we designed this deterministic algorithm:</a:t>
            </a:r>
            <a:endParaRPr lang="en-US" sz="2800" i="1">
              <a:latin typeface="Garamond" pitchFamily="18" charset="0"/>
            </a:endParaRPr>
          </a:p>
        </p:txBody>
      </p:sp>
      <p:sp>
        <p:nvSpPr>
          <p:cNvPr id="5" name="Trapezoid 4"/>
          <p:cNvSpPr/>
          <p:nvPr/>
        </p:nvSpPr>
        <p:spPr>
          <a:xfrm flipV="1">
            <a:off x="2667000" y="4646613"/>
            <a:ext cx="3733800" cy="1219200"/>
          </a:xfrm>
          <a:prstGeom prst="trapezoid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346576" y="6019800"/>
            <a:ext cx="3032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606925" y="45339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835525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065713" y="4532313"/>
            <a:ext cx="230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92725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521325" y="45339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749925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648200" y="4189413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05400" y="4189413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34000" y="4189413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4189413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76800" y="4189413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62600" y="4189413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49" name="Rectangle 33"/>
          <p:cNvSpPr>
            <a:spLocks noChangeArrowheads="1"/>
          </p:cNvSpPr>
          <p:nvPr/>
        </p:nvSpPr>
        <p:spPr bwMode="auto">
          <a:xfrm>
            <a:off x="4551363" y="4503738"/>
            <a:ext cx="414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44050" name="Rectangle 34"/>
          <p:cNvSpPr>
            <a:spLocks noChangeArrowheads="1"/>
          </p:cNvSpPr>
          <p:nvPr/>
        </p:nvSpPr>
        <p:spPr bwMode="auto">
          <a:xfrm>
            <a:off x="4779963" y="4506913"/>
            <a:ext cx="41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baseline="-25000">
                <a:solidFill>
                  <a:srgbClr val="FFFFFF"/>
                </a:solidFill>
                <a:latin typeface="Garamond" pitchFamily="18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44051" name="Rectangle 39"/>
          <p:cNvSpPr>
            <a:spLocks noChangeArrowheads="1"/>
          </p:cNvSpPr>
          <p:nvPr/>
        </p:nvSpPr>
        <p:spPr bwMode="auto">
          <a:xfrm>
            <a:off x="5719763" y="4511675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i="1" baseline="-25000">
                <a:solidFill>
                  <a:srgbClr val="FFFFFF"/>
                </a:solidFill>
                <a:latin typeface="Garamond" pitchFamily="18" charset="0"/>
              </a:rPr>
              <a:t>n</a:t>
            </a:r>
            <a:endParaRPr lang="en-US" i="1">
              <a:latin typeface="Calibri" pitchFamily="34" charset="0"/>
            </a:endParaRPr>
          </a:p>
        </p:txBody>
      </p:sp>
      <p:sp>
        <p:nvSpPr>
          <p:cNvPr id="44052" name="TextBox 40"/>
          <p:cNvSpPr txBox="1">
            <a:spLocks noChangeArrowheads="1"/>
          </p:cNvSpPr>
          <p:nvPr/>
        </p:nvSpPr>
        <p:spPr bwMode="auto">
          <a:xfrm>
            <a:off x="4267200" y="3656013"/>
            <a:ext cx="2073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random colors</a:t>
            </a:r>
            <a:endParaRPr lang="en-US">
              <a:latin typeface="Calibri" pitchFamily="34" charset="0"/>
            </a:endParaRPr>
          </a:p>
        </p:txBody>
      </p:sp>
      <p:sp>
        <p:nvSpPr>
          <p:cNvPr id="44053" name="TextBox 41"/>
          <p:cNvSpPr txBox="1">
            <a:spLocks noChangeArrowheads="1"/>
          </p:cNvSpPr>
          <p:nvPr/>
        </p:nvSpPr>
        <p:spPr bwMode="auto">
          <a:xfrm>
            <a:off x="3446463" y="5051425"/>
            <a:ext cx="229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is split </a:t>
            </a:r>
            <a:r>
              <a:rPr lang="en-US" sz="2800">
                <a:latin typeface="Garamond" pitchFamily="18" charset="0"/>
              </a:rPr>
              <a:t>≥</a:t>
            </a:r>
            <a:r>
              <a:rPr lang="en-US" sz="2800">
                <a:latin typeface="Calibri" pitchFamily="34" charset="0"/>
              </a:rPr>
              <a:t> 50%?</a:t>
            </a:r>
          </a:p>
        </p:txBody>
      </p:sp>
      <p:sp>
        <p:nvSpPr>
          <p:cNvPr id="44054" name="TextBox 42"/>
          <p:cNvSpPr txBox="1">
            <a:spLocks noChangeArrowheads="1"/>
          </p:cNvSpPr>
          <p:nvPr/>
        </p:nvSpPr>
        <p:spPr bwMode="auto">
          <a:xfrm>
            <a:off x="5232400" y="4506913"/>
            <a:ext cx="396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…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2702719" y="3771106"/>
            <a:ext cx="1754188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56" name="TextBox 44"/>
          <p:cNvSpPr txBox="1">
            <a:spLocks noChangeArrowheads="1"/>
          </p:cNvSpPr>
          <p:nvPr/>
        </p:nvSpPr>
        <p:spPr bwMode="auto">
          <a:xfrm>
            <a:off x="2984500" y="2362200"/>
            <a:ext cx="128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graph </a:t>
            </a:r>
            <a:r>
              <a:rPr lang="en-US" sz="2400" i="1">
                <a:latin typeface="Garamond" pitchFamily="18" charset="0"/>
              </a:rPr>
              <a:t>G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generic </a:t>
            </a:r>
            <a:r>
              <a:rPr lang="en-US" dirty="0" err="1" smtClean="0"/>
              <a:t>derandomization</a:t>
            </a:r>
            <a:endParaRPr lang="en-US" dirty="0"/>
          </a:p>
        </p:txBody>
      </p:sp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685800" y="1524000"/>
            <a:ext cx="7939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Recall how we designed this deterministic algorithm:</a:t>
            </a:r>
            <a:endParaRPr lang="en-US" sz="2800" i="1">
              <a:latin typeface="Garamond" pitchFamily="18" charset="0"/>
            </a:endParaRPr>
          </a:p>
        </p:txBody>
      </p:sp>
      <p:sp>
        <p:nvSpPr>
          <p:cNvPr id="5" name="Trapezoid 4"/>
          <p:cNvSpPr/>
          <p:nvPr/>
        </p:nvSpPr>
        <p:spPr>
          <a:xfrm flipV="1">
            <a:off x="2667000" y="4646613"/>
            <a:ext cx="3733800" cy="1219200"/>
          </a:xfrm>
          <a:prstGeom prst="trapezoid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346576" y="6019800"/>
            <a:ext cx="3032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2719" y="3771106"/>
            <a:ext cx="1754188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610100" y="45339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838700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068888" y="4532313"/>
            <a:ext cx="230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95900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524500" y="45339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753100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8" name="TextBox 24"/>
          <p:cNvSpPr txBox="1">
            <a:spLocks noChangeArrowheads="1"/>
          </p:cNvSpPr>
          <p:nvPr/>
        </p:nvSpPr>
        <p:spPr bwMode="auto">
          <a:xfrm>
            <a:off x="2984500" y="2362200"/>
            <a:ext cx="128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graph </a:t>
            </a:r>
            <a:r>
              <a:rPr lang="en-US" sz="2400" i="1">
                <a:latin typeface="Garamond" pitchFamily="18" charset="0"/>
              </a:rPr>
              <a:t>G</a:t>
            </a:r>
            <a:endParaRPr lang="en-US">
              <a:latin typeface="Calibri" pitchFamily="34" charset="0"/>
            </a:endParaRPr>
          </a:p>
        </p:txBody>
      </p:sp>
      <p:sp>
        <p:nvSpPr>
          <p:cNvPr id="45069" name="TextBox 41"/>
          <p:cNvSpPr txBox="1">
            <a:spLocks noChangeArrowheads="1"/>
          </p:cNvSpPr>
          <p:nvPr/>
        </p:nvSpPr>
        <p:spPr bwMode="auto">
          <a:xfrm>
            <a:off x="3446463" y="5051425"/>
            <a:ext cx="229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is split </a:t>
            </a:r>
            <a:r>
              <a:rPr lang="en-US" sz="2800">
                <a:latin typeface="Garamond" pitchFamily="18" charset="0"/>
              </a:rPr>
              <a:t>≥</a:t>
            </a:r>
            <a:r>
              <a:rPr lang="en-US" sz="2800">
                <a:latin typeface="Calibri" pitchFamily="34" charset="0"/>
              </a:rPr>
              <a:t> 50%?</a:t>
            </a:r>
          </a:p>
        </p:txBody>
      </p:sp>
      <p:sp>
        <p:nvSpPr>
          <p:cNvPr id="30" name="Trapezoid 29"/>
          <p:cNvSpPr/>
          <p:nvPr/>
        </p:nvSpPr>
        <p:spPr>
          <a:xfrm>
            <a:off x="4267200" y="3657600"/>
            <a:ext cx="2133600" cy="762000"/>
          </a:xfrm>
          <a:prstGeom prst="trapezoid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5065713" y="3541713"/>
            <a:ext cx="230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295107" y="3540919"/>
            <a:ext cx="228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73" name="TextBox 36"/>
          <p:cNvSpPr txBox="1">
            <a:spLocks noChangeArrowheads="1"/>
          </p:cNvSpPr>
          <p:nvPr/>
        </p:nvSpPr>
        <p:spPr bwMode="auto">
          <a:xfrm>
            <a:off x="4572000" y="2971800"/>
            <a:ext cx="150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random </a:t>
            </a:r>
            <a:r>
              <a:rPr lang="en-US" sz="2400" i="1">
                <a:latin typeface="Garamond" pitchFamily="18" charset="0"/>
              </a:rPr>
              <a:t>z</a:t>
            </a:r>
            <a:endParaRPr lang="en-US" i="1">
              <a:latin typeface="Garamond" pitchFamily="18" charset="0"/>
            </a:endParaRPr>
          </a:p>
        </p:txBody>
      </p:sp>
      <p:sp>
        <p:nvSpPr>
          <p:cNvPr id="45074" name="Rectangle 38"/>
          <p:cNvSpPr>
            <a:spLocks noChangeArrowheads="1"/>
          </p:cNvSpPr>
          <p:nvPr/>
        </p:nvSpPr>
        <p:spPr bwMode="auto">
          <a:xfrm>
            <a:off x="4289425" y="3797300"/>
            <a:ext cx="218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Garamond" pitchFamily="18" charset="0"/>
              </a:rPr>
              <a:t>col(</a:t>
            </a:r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i="1" baseline="-25000">
                <a:solidFill>
                  <a:srgbClr val="FFFFFF"/>
                </a:solidFill>
                <a:latin typeface="Garamond" pitchFamily="18" charset="0"/>
              </a:rPr>
              <a:t>k</a:t>
            </a:r>
            <a:r>
              <a:rPr lang="en-US" sz="2400">
                <a:solidFill>
                  <a:srgbClr val="FFFFFF"/>
                </a:solidFill>
                <a:latin typeface="Garamond" pitchFamily="18" charset="0"/>
              </a:rPr>
              <a:t>) = &lt;</a:t>
            </a:r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i="1" baseline="-25000">
                <a:solidFill>
                  <a:srgbClr val="FFFFFF"/>
                </a:solidFill>
                <a:latin typeface="Garamond" pitchFamily="18" charset="0"/>
              </a:rPr>
              <a:t>k</a:t>
            </a:r>
            <a:r>
              <a:rPr lang="en-US" sz="24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400">
                <a:solidFill>
                  <a:srgbClr val="FFFFFF"/>
                </a:solidFill>
                <a:latin typeface="Garamond" pitchFamily="18" charset="0"/>
              </a:rPr>
              <a:t>&gt;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generic </a:t>
            </a:r>
            <a:r>
              <a:rPr lang="en-US" dirty="0" err="1" smtClean="0"/>
              <a:t>derandomization</a:t>
            </a:r>
            <a:endParaRPr lang="en-US" dirty="0"/>
          </a:p>
        </p:txBody>
      </p:sp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685800" y="1524000"/>
            <a:ext cx="7939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Recall how we designed this deterministic algorithm:</a:t>
            </a:r>
            <a:endParaRPr lang="en-US" sz="2800" i="1">
              <a:latin typeface="Garamond" pitchFamily="18" charset="0"/>
            </a:endParaRPr>
          </a:p>
        </p:txBody>
      </p:sp>
      <p:sp>
        <p:nvSpPr>
          <p:cNvPr id="5" name="Trapezoid 4"/>
          <p:cNvSpPr/>
          <p:nvPr/>
        </p:nvSpPr>
        <p:spPr>
          <a:xfrm flipV="1">
            <a:off x="2667000" y="4646613"/>
            <a:ext cx="3733800" cy="1219200"/>
          </a:xfrm>
          <a:prstGeom prst="trapezoid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346576" y="6019800"/>
            <a:ext cx="3032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2719" y="3771106"/>
            <a:ext cx="1754188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610100" y="45339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838700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068888" y="4532313"/>
            <a:ext cx="230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95900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524500" y="45339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753100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92" name="TextBox 24"/>
          <p:cNvSpPr txBox="1">
            <a:spLocks noChangeArrowheads="1"/>
          </p:cNvSpPr>
          <p:nvPr/>
        </p:nvSpPr>
        <p:spPr bwMode="auto">
          <a:xfrm>
            <a:off x="2984500" y="2362200"/>
            <a:ext cx="128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graph </a:t>
            </a:r>
            <a:r>
              <a:rPr lang="en-US" sz="2400" i="1">
                <a:latin typeface="Garamond" pitchFamily="18" charset="0"/>
              </a:rPr>
              <a:t>G</a:t>
            </a:r>
            <a:endParaRPr lang="en-US">
              <a:latin typeface="Calibri" pitchFamily="34" charset="0"/>
            </a:endParaRPr>
          </a:p>
        </p:txBody>
      </p:sp>
      <p:sp>
        <p:nvSpPr>
          <p:cNvPr id="46093" name="TextBox 41"/>
          <p:cNvSpPr txBox="1">
            <a:spLocks noChangeArrowheads="1"/>
          </p:cNvSpPr>
          <p:nvPr/>
        </p:nvSpPr>
        <p:spPr bwMode="auto">
          <a:xfrm>
            <a:off x="3446463" y="5051425"/>
            <a:ext cx="22304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is split &gt; 50%?</a:t>
            </a:r>
          </a:p>
        </p:txBody>
      </p:sp>
      <p:sp>
        <p:nvSpPr>
          <p:cNvPr id="30" name="Trapezoid 29"/>
          <p:cNvSpPr/>
          <p:nvPr/>
        </p:nvSpPr>
        <p:spPr>
          <a:xfrm>
            <a:off x="4267200" y="3657600"/>
            <a:ext cx="2133600" cy="762000"/>
          </a:xfrm>
          <a:prstGeom prst="trapezoid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5065713" y="3541713"/>
            <a:ext cx="230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295107" y="3540919"/>
            <a:ext cx="228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97" name="Rectangle 38"/>
          <p:cNvSpPr>
            <a:spLocks noChangeArrowheads="1"/>
          </p:cNvSpPr>
          <p:nvPr/>
        </p:nvSpPr>
        <p:spPr bwMode="auto">
          <a:xfrm>
            <a:off x="4289425" y="3797300"/>
            <a:ext cx="218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Garamond" pitchFamily="18" charset="0"/>
              </a:rPr>
              <a:t>col(</a:t>
            </a:r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i="1" baseline="-25000">
                <a:solidFill>
                  <a:srgbClr val="FFFFFF"/>
                </a:solidFill>
                <a:latin typeface="Garamond" pitchFamily="18" charset="0"/>
              </a:rPr>
              <a:t>k</a:t>
            </a:r>
            <a:r>
              <a:rPr lang="en-US" sz="2400">
                <a:solidFill>
                  <a:srgbClr val="FFFFFF"/>
                </a:solidFill>
                <a:latin typeface="Garamond" pitchFamily="18" charset="0"/>
              </a:rPr>
              <a:t>) = &lt;</a:t>
            </a:r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v</a:t>
            </a:r>
            <a:r>
              <a:rPr lang="en-US" sz="2400" i="1" baseline="-25000">
                <a:solidFill>
                  <a:srgbClr val="FFFFFF"/>
                </a:solidFill>
                <a:latin typeface="Garamond" pitchFamily="18" charset="0"/>
              </a:rPr>
              <a:t>k</a:t>
            </a:r>
            <a:r>
              <a:rPr lang="en-US" sz="240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400" i="1">
                <a:solidFill>
                  <a:srgbClr val="FFFFFF"/>
                </a:solidFill>
                <a:latin typeface="Garamond" pitchFamily="18" charset="0"/>
              </a:rPr>
              <a:t>z</a:t>
            </a:r>
            <a:r>
              <a:rPr lang="en-US" sz="2400">
                <a:solidFill>
                  <a:srgbClr val="FFFFFF"/>
                </a:solidFill>
                <a:latin typeface="Garamond" pitchFamily="18" charset="0"/>
              </a:rPr>
              <a:t>&gt;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7" name="Trapezoid 26"/>
          <p:cNvSpPr/>
          <p:nvPr/>
        </p:nvSpPr>
        <p:spPr>
          <a:xfrm rot="10800000">
            <a:off x="2133600" y="2971800"/>
            <a:ext cx="4800600" cy="2984500"/>
          </a:xfrm>
          <a:prstGeom prst="trapezoid">
            <a:avLst/>
          </a:prstGeom>
          <a:solidFill>
            <a:srgbClr val="1F497D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99" name="TextBox 36"/>
          <p:cNvSpPr txBox="1">
            <a:spLocks noChangeArrowheads="1"/>
          </p:cNvSpPr>
          <p:nvPr/>
        </p:nvSpPr>
        <p:spPr bwMode="auto">
          <a:xfrm>
            <a:off x="4419600" y="2967038"/>
            <a:ext cx="191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all possible </a:t>
            </a:r>
            <a:r>
              <a:rPr lang="en-US" sz="2400" i="1">
                <a:latin typeface="Garamond" pitchFamily="18" charset="0"/>
              </a:rPr>
              <a:t>z</a:t>
            </a:r>
            <a:endParaRPr lang="en-US" i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generic </a:t>
            </a:r>
            <a:r>
              <a:rPr lang="en-US" dirty="0" err="1" smtClean="0"/>
              <a:t>derandomization</a:t>
            </a:r>
            <a:endParaRPr lang="en-US" dirty="0"/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685800" y="1524000"/>
            <a:ext cx="5314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The design happened in two steps:</a:t>
            </a:r>
            <a:endParaRPr lang="en-US" sz="2800" i="1">
              <a:latin typeface="Garamond" pitchFamily="18" charset="0"/>
            </a:endParaRPr>
          </a:p>
        </p:txBody>
      </p:sp>
      <p:sp>
        <p:nvSpPr>
          <p:cNvPr id="5" name="Trapezoid 4"/>
          <p:cNvSpPr/>
          <p:nvPr/>
        </p:nvSpPr>
        <p:spPr>
          <a:xfrm flipV="1">
            <a:off x="2667000" y="4646613"/>
            <a:ext cx="3733800" cy="1219200"/>
          </a:xfrm>
          <a:prstGeom prst="trapezoid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346576" y="6019800"/>
            <a:ext cx="3032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2719" y="3771106"/>
            <a:ext cx="1754188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610100" y="45339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838700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068888" y="4532313"/>
            <a:ext cx="230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95900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524500" y="45339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753100" y="4532313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6" name="TextBox 24"/>
          <p:cNvSpPr txBox="1">
            <a:spLocks noChangeArrowheads="1"/>
          </p:cNvSpPr>
          <p:nvPr/>
        </p:nvSpPr>
        <p:spPr bwMode="auto">
          <a:xfrm>
            <a:off x="3101975" y="2362200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input</a:t>
            </a:r>
            <a:endParaRPr lang="en-US">
              <a:latin typeface="Calibri" pitchFamily="34" charset="0"/>
            </a:endParaRPr>
          </a:p>
        </p:txBody>
      </p:sp>
      <p:sp>
        <p:nvSpPr>
          <p:cNvPr id="47117" name="TextBox 41"/>
          <p:cNvSpPr txBox="1">
            <a:spLocks noChangeArrowheads="1"/>
          </p:cNvSpPr>
          <p:nvPr/>
        </p:nvSpPr>
        <p:spPr bwMode="auto">
          <a:xfrm>
            <a:off x="3581400" y="4724400"/>
            <a:ext cx="1911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randomized </a:t>
            </a:r>
          </a:p>
          <a:p>
            <a:pPr algn="ctr"/>
            <a:r>
              <a:rPr lang="en-US" sz="2800">
                <a:latin typeface="Calibri" pitchFamily="34" charset="0"/>
              </a:rPr>
              <a:t>algorithm</a:t>
            </a:r>
          </a:p>
        </p:txBody>
      </p:sp>
      <p:sp>
        <p:nvSpPr>
          <p:cNvPr id="30" name="Trapezoid 29"/>
          <p:cNvSpPr/>
          <p:nvPr/>
        </p:nvSpPr>
        <p:spPr>
          <a:xfrm>
            <a:off x="4267200" y="3657600"/>
            <a:ext cx="2133600" cy="762000"/>
          </a:xfrm>
          <a:prstGeom prst="trapezoid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5065713" y="3541713"/>
            <a:ext cx="230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295107" y="3540919"/>
            <a:ext cx="228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rapezoid 26"/>
          <p:cNvSpPr/>
          <p:nvPr/>
        </p:nvSpPr>
        <p:spPr>
          <a:xfrm rot="10800000">
            <a:off x="2133600" y="2971800"/>
            <a:ext cx="4800600" cy="2984500"/>
          </a:xfrm>
          <a:prstGeom prst="trapezoi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22" name="TextBox 23"/>
          <p:cNvSpPr txBox="1">
            <a:spLocks noChangeArrowheads="1"/>
          </p:cNvSpPr>
          <p:nvPr/>
        </p:nvSpPr>
        <p:spPr bwMode="auto">
          <a:xfrm>
            <a:off x="4471988" y="3567113"/>
            <a:ext cx="1719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randomness </a:t>
            </a:r>
          </a:p>
          <a:p>
            <a:pPr algn="ctr"/>
            <a:r>
              <a:rPr lang="en-US" sz="2400">
                <a:latin typeface="Calibri" pitchFamily="34" charset="0"/>
              </a:rPr>
              <a:t>reducer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rapezoid 44"/>
          <p:cNvSpPr/>
          <p:nvPr/>
        </p:nvSpPr>
        <p:spPr>
          <a:xfrm>
            <a:off x="6248400" y="2743200"/>
            <a:ext cx="2133600" cy="762000"/>
          </a:xfrm>
          <a:prstGeom prst="trapezoid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pseudorandom generators</a:t>
            </a:r>
            <a:endParaRPr lang="en-US" dirty="0"/>
          </a:p>
        </p:txBody>
      </p:sp>
      <p:sp>
        <p:nvSpPr>
          <p:cNvPr id="48131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design of the “randomness reducer” is independent of the randomized algorithm!</a:t>
            </a:r>
          </a:p>
          <a:p>
            <a:endParaRPr lang="en-US" smtClean="0"/>
          </a:p>
          <a:p>
            <a:r>
              <a:rPr lang="en-US" smtClean="0"/>
              <a:t>Its job is to take </a:t>
            </a:r>
            <a:r>
              <a:rPr lang="en-US" i="1" smtClean="0">
                <a:latin typeface="Garamond" pitchFamily="18" charset="0"/>
              </a:rPr>
              <a:t>k</a:t>
            </a:r>
            <a:r>
              <a:rPr lang="en-US" smtClean="0">
                <a:latin typeface="Garamond" pitchFamily="18" charset="0"/>
              </a:rPr>
              <a:t> = log </a:t>
            </a:r>
            <a:r>
              <a:rPr lang="en-US" i="1" smtClean="0">
                <a:latin typeface="Garamond" pitchFamily="18" charset="0"/>
              </a:rPr>
              <a:t>n</a:t>
            </a:r>
            <a:r>
              <a:rPr lang="en-US" smtClean="0">
                <a:latin typeface="Garamond" pitchFamily="18" charset="0"/>
              </a:rPr>
              <a:t/>
            </a:r>
            <a:br>
              <a:rPr lang="en-US" smtClean="0">
                <a:latin typeface="Garamond" pitchFamily="18" charset="0"/>
              </a:rPr>
            </a:br>
            <a:r>
              <a:rPr lang="en-US" smtClean="0"/>
              <a:t>random bits and turn them </a:t>
            </a:r>
            <a:br>
              <a:rPr lang="en-US" smtClean="0"/>
            </a:br>
            <a:r>
              <a:rPr lang="en-US" smtClean="0"/>
              <a:t>into </a:t>
            </a:r>
            <a:r>
              <a:rPr lang="en-US" i="1" smtClean="0">
                <a:latin typeface="Garamond" pitchFamily="18" charset="0"/>
              </a:rPr>
              <a:t>n</a:t>
            </a:r>
            <a:r>
              <a:rPr lang="en-US" smtClean="0"/>
              <a:t> “random-looking” bits</a:t>
            </a:r>
          </a:p>
          <a:p>
            <a:endParaRPr lang="en-US" smtClean="0"/>
          </a:p>
          <a:p>
            <a:r>
              <a:rPr lang="en-US" smtClean="0"/>
              <a:t>Such a device is called a</a:t>
            </a:r>
            <a:br>
              <a:rPr lang="en-US" smtClean="0"/>
            </a:br>
            <a:r>
              <a:rPr lang="en-US" smtClean="0">
                <a:solidFill>
                  <a:srgbClr val="E4D37A"/>
                </a:solidFill>
              </a:rPr>
              <a:t>pseudorandom generator</a:t>
            </a:r>
          </a:p>
        </p:txBody>
      </p:sp>
      <p:sp>
        <p:nvSpPr>
          <p:cNvPr id="29" name="Trapezoid 28"/>
          <p:cNvSpPr/>
          <p:nvPr/>
        </p:nvSpPr>
        <p:spPr>
          <a:xfrm flipV="1">
            <a:off x="5334000" y="3735388"/>
            <a:ext cx="3048000" cy="1219200"/>
          </a:xfrm>
          <a:prstGeom prst="trapezoid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6707187" y="5106988"/>
            <a:ext cx="3032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591300" y="3621088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820694" y="3620294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7050882" y="3620294"/>
            <a:ext cx="228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7277894" y="3620294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7505700" y="3621088"/>
            <a:ext cx="230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735094" y="3620294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0" name="TextBox 39"/>
          <p:cNvSpPr txBox="1">
            <a:spLocks noChangeArrowheads="1"/>
          </p:cNvSpPr>
          <p:nvPr/>
        </p:nvSpPr>
        <p:spPr bwMode="auto">
          <a:xfrm>
            <a:off x="5867400" y="3811588"/>
            <a:ext cx="1911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randomized </a:t>
            </a:r>
          </a:p>
          <a:p>
            <a:pPr algn="ctr"/>
            <a:r>
              <a:rPr lang="en-US" sz="2800">
                <a:latin typeface="Calibri" pitchFamily="34" charset="0"/>
              </a:rPr>
              <a:t>algorithm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7047707" y="2629694"/>
            <a:ext cx="228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275513" y="2628900"/>
            <a:ext cx="2301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3" name="TextBox 43"/>
          <p:cNvSpPr txBox="1">
            <a:spLocks noChangeArrowheads="1"/>
          </p:cNvSpPr>
          <p:nvPr/>
        </p:nvSpPr>
        <p:spPr bwMode="auto">
          <a:xfrm>
            <a:off x="6270625" y="2654300"/>
            <a:ext cx="2084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pseudorandom</a:t>
            </a:r>
          </a:p>
          <a:p>
            <a:pPr algn="ctr"/>
            <a:r>
              <a:rPr lang="en-US" sz="2400">
                <a:latin typeface="Calibri" pitchFamily="34" charset="0"/>
              </a:rPr>
              <a:t>generator</a:t>
            </a:r>
          </a:p>
        </p:txBody>
      </p:sp>
      <p:pic>
        <p:nvPicPr>
          <p:cNvPr id="48144" name="Picture 45"/>
          <p:cNvPicPr>
            <a:picLocks noChangeAspect="1"/>
          </p:cNvPicPr>
          <p:nvPr/>
        </p:nvPicPr>
        <p:blipFill>
          <a:blip r:embed="rId2"/>
          <a:srcRect t="16772" b="21732"/>
          <a:stretch>
            <a:fillRect/>
          </a:stretch>
        </p:blipFill>
        <p:spPr bwMode="auto">
          <a:xfrm>
            <a:off x="5368925" y="5334000"/>
            <a:ext cx="3013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5" name="TextBox 46"/>
          <p:cNvSpPr txBox="1">
            <a:spLocks noChangeArrowheads="1"/>
          </p:cNvSpPr>
          <p:nvPr/>
        </p:nvSpPr>
        <p:spPr bwMode="auto">
          <a:xfrm rot="-319580">
            <a:off x="5724525" y="5995988"/>
            <a:ext cx="1419225" cy="461962"/>
          </a:xfrm>
          <a:prstGeom prst="rect">
            <a:avLst/>
          </a:prstGeom>
          <a:solidFill>
            <a:srgbClr val="FFC7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53AC"/>
                </a:solidFill>
                <a:latin typeface="Cambria" pitchFamily="18" charset="0"/>
              </a:rPr>
              <a:t>Random!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pseudorandom generators</a:t>
            </a:r>
            <a:endParaRPr lang="en-US" dirty="0"/>
          </a:p>
        </p:txBody>
      </p:sp>
      <p:sp>
        <p:nvSpPr>
          <p:cNvPr id="49154" name="Content Placeholder 2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400"/>
          </a:xfrm>
        </p:spPr>
        <p:txBody>
          <a:bodyPr/>
          <a:lstStyle/>
          <a:p>
            <a:r>
              <a:rPr lang="en-US" smtClean="0"/>
              <a:t>It is believed that there is a pseudorandom generator that works for </a:t>
            </a:r>
            <a:r>
              <a:rPr lang="en-US" smtClean="0">
                <a:solidFill>
                  <a:srgbClr val="E4D37A"/>
                </a:solidFill>
              </a:rPr>
              <a:t>all algorithms</a:t>
            </a:r>
          </a:p>
          <a:p>
            <a:endParaRPr lang="en-US" smtClean="0"/>
          </a:p>
          <a:p>
            <a:r>
              <a:rPr lang="en-US" smtClean="0"/>
              <a:t>Using the trick that worked for max-cut, we can turn </a:t>
            </a:r>
            <a:r>
              <a:rPr lang="en-US" smtClean="0">
                <a:solidFill>
                  <a:srgbClr val="E4D37A"/>
                </a:solidFill>
              </a:rPr>
              <a:t>any</a:t>
            </a:r>
            <a:r>
              <a:rPr lang="en-US" smtClean="0"/>
              <a:t> randomized algorithm into a </a:t>
            </a:r>
            <a:r>
              <a:rPr lang="en-US" smtClean="0">
                <a:solidFill>
                  <a:srgbClr val="E4D37A"/>
                </a:solidFill>
              </a:rPr>
              <a:t>deterministic</a:t>
            </a:r>
            <a:r>
              <a:rPr lang="en-US" smtClean="0"/>
              <a:t> one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9200" y="4191000"/>
            <a:ext cx="2362200" cy="1447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99% correct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algorithm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runs in time </a:t>
            </a:r>
            <a:r>
              <a:rPr lang="en-US" sz="2800" i="1" dirty="0" err="1">
                <a:latin typeface="Garamond"/>
                <a:cs typeface="Garamond"/>
              </a:rPr>
              <a:t>t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4191000"/>
            <a:ext cx="2667000" cy="1447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100% correct algorithm</a:t>
            </a:r>
          </a:p>
          <a:p>
            <a:pPr algn="ctr"/>
            <a:r>
              <a:rPr lang="en-US" sz="2800">
                <a:solidFill>
                  <a:srgbClr val="FFFFFF"/>
                </a:solidFill>
              </a:rPr>
              <a:t>runs in time </a:t>
            </a:r>
            <a:r>
              <a:rPr lang="en-US" sz="2800" i="1">
                <a:solidFill>
                  <a:srgbClr val="FFFFFF"/>
                </a:solidFill>
                <a:latin typeface="Garamond" pitchFamily="18" charset="0"/>
              </a:rPr>
              <a:t>t</a:t>
            </a:r>
            <a:r>
              <a:rPr lang="en-US" sz="2800" i="1" baseline="30000">
                <a:solidFill>
                  <a:srgbClr val="FFFFFF"/>
                </a:solidFill>
                <a:latin typeface="Garamond" pitchFamily="18" charset="0"/>
              </a:rPr>
              <a:t>c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886200" y="4572000"/>
            <a:ext cx="1371600" cy="685800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3429000" y="2133600"/>
            <a:ext cx="2514600" cy="1588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038600" y="1219200"/>
            <a:ext cx="12192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200400" y="2514600"/>
            <a:ext cx="2743200" cy="2057400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102100" y="2921000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1104900" y="5562600"/>
            <a:ext cx="697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To reduce the danger, you set them up like this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1">
                <a:lumMod val="75000"/>
                <a:lumOff val="25000"/>
              </a:schemeClr>
              <a:srgbClr val="FFF1C1"/>
            </a:duotone>
          </a:blip>
          <a:stretch>
            <a:fillRect/>
          </a:stretch>
        </p:blipFill>
        <p:spPr>
          <a:xfrm>
            <a:off x="4191000" y="1447800"/>
            <a:ext cx="945890" cy="1318591"/>
          </a:xfrm>
          <a:prstGeom prst="rect">
            <a:avLst/>
          </a:prstGeom>
        </p:spPr>
      </p:pic>
      <p:pic>
        <p:nvPicPr>
          <p:cNvPr id="1741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267200"/>
            <a:ext cx="685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/>
          <p:cNvPicPr>
            <a:picLocks noChangeAspect="1"/>
          </p:cNvPicPr>
          <p:nvPr/>
        </p:nvPicPr>
        <p:blipFill>
          <a:blip r:embed="rId4"/>
          <a:srcRect l="17046" r="25682" b="9250"/>
          <a:stretch>
            <a:fillRect/>
          </a:stretch>
        </p:blipFill>
        <p:spPr bwMode="auto">
          <a:xfrm>
            <a:off x="6096000" y="1752600"/>
            <a:ext cx="63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9"/>
          <p:cNvPicPr>
            <a:picLocks noChangeAspect="1"/>
          </p:cNvPicPr>
          <p:nvPr/>
        </p:nvPicPr>
        <p:blipFill>
          <a:blip r:embed="rId5"/>
          <a:srcRect l="34988" t="14923" r="35912" b="46307"/>
          <a:stretch>
            <a:fillRect/>
          </a:stretch>
        </p:blipFill>
        <p:spPr bwMode="auto">
          <a:xfrm>
            <a:off x="23622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0"/>
          <p:cNvPicPr>
            <a:picLocks noChangeAspect="1"/>
          </p:cNvPicPr>
          <p:nvPr/>
        </p:nvPicPr>
        <p:blipFill>
          <a:blip r:embed="rId6"/>
          <a:srcRect l="22571" r="20857" b="39911"/>
          <a:stretch>
            <a:fillRect/>
          </a:stretch>
        </p:blipFill>
        <p:spPr bwMode="auto">
          <a:xfrm>
            <a:off x="5943600" y="42672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1">
                <a:lumMod val="75000"/>
                <a:lumOff val="25000"/>
              </a:schemeClr>
              <a:srgbClr val="FFF1C1"/>
            </a:duotone>
          </a:blip>
          <a:stretch>
            <a:fillRect/>
          </a:stretch>
        </p:blipFill>
        <p:spPr>
          <a:xfrm>
            <a:off x="4343400" y="3036404"/>
            <a:ext cx="609600" cy="84979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 flipH="1" flipV="1">
            <a:off x="2120901" y="3454400"/>
            <a:ext cx="1295400" cy="3175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400300" y="3086100"/>
            <a:ext cx="736600" cy="736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0000"/>
              <a:srgbClr val="FFF1C1"/>
            </a:duotone>
          </a:blip>
          <a:stretch>
            <a:fillRect/>
          </a:stretch>
        </p:blipFill>
        <p:spPr>
          <a:xfrm>
            <a:off x="2568148" y="3200400"/>
            <a:ext cx="390952" cy="5449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rot="5400000" flipH="1" flipV="1">
            <a:off x="5765801" y="3465512"/>
            <a:ext cx="1295400" cy="3175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45200" y="3097213"/>
            <a:ext cx="736600" cy="736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1">
                <a:lumMod val="75000"/>
                <a:lumOff val="25000"/>
              </a:schemeClr>
              <a:srgbClr val="FFF1C1"/>
            </a:duotone>
          </a:blip>
          <a:stretch>
            <a:fillRect/>
          </a:stretch>
        </p:blipFill>
        <p:spPr>
          <a:xfrm>
            <a:off x="6213048" y="3212306"/>
            <a:ext cx="390952" cy="544996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 rot="10800000">
            <a:off x="4572000" y="-1195388"/>
            <a:ext cx="5486400" cy="5005388"/>
          </a:xfrm>
          <a:prstGeom prst="arc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7428" name="TextBox 20"/>
          <p:cNvSpPr txBox="1">
            <a:spLocks noChangeArrowheads="1"/>
          </p:cNvSpPr>
          <p:nvPr/>
        </p:nvSpPr>
        <p:spPr bwMode="auto">
          <a:xfrm>
            <a:off x="3871913" y="3971925"/>
            <a:ext cx="153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red room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2013" y="2895600"/>
            <a:ext cx="18859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</a:rPr>
              <a:t>green room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maximum cut</a:t>
            </a:r>
            <a:endParaRPr lang="en-US" dirty="0"/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219200" y="4876800"/>
            <a:ext cx="6943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Divide the vertices into two sets (a cut) so that</a:t>
            </a:r>
          </a:p>
          <a:p>
            <a:r>
              <a:rPr lang="en-US" sz="2800">
                <a:latin typeface="Calibri" pitchFamily="34" charset="0"/>
              </a:rPr>
              <a:t>you split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as many edges </a:t>
            </a:r>
            <a:r>
              <a:rPr lang="en-US" sz="2800">
                <a:latin typeface="Calibri" pitchFamily="34" charset="0"/>
              </a:rPr>
              <a:t>as possible</a:t>
            </a:r>
          </a:p>
        </p:txBody>
      </p:sp>
      <p:sp>
        <p:nvSpPr>
          <p:cNvPr id="6" name="Oval 5"/>
          <p:cNvSpPr/>
          <p:nvPr/>
        </p:nvSpPr>
        <p:spPr>
          <a:xfrm>
            <a:off x="3810000" y="20574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0480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40386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40386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20574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3048000"/>
            <a:ext cx="152400" cy="152400"/>
          </a:xfrm>
          <a:prstGeom prst="ellipse">
            <a:avLst/>
          </a:prstGeom>
          <a:solidFill>
            <a:srgbClr val="0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>
            <a:stCxn id="7" idx="7"/>
            <a:endCxn id="6" idx="3"/>
          </p:cNvCxnSpPr>
          <p:nvPr/>
        </p:nvCxnSpPr>
        <p:spPr>
          <a:xfrm rot="5400000" flipH="1" flipV="1">
            <a:off x="2987675" y="22256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11" idx="2"/>
          </p:cNvCxnSpPr>
          <p:nvPr/>
        </p:nvCxnSpPr>
        <p:spPr>
          <a:xfrm>
            <a:off x="3048000" y="3124200"/>
            <a:ext cx="304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5"/>
            <a:endCxn id="11" idx="2"/>
          </p:cNvCxnSpPr>
          <p:nvPr/>
        </p:nvCxnSpPr>
        <p:spPr>
          <a:xfrm rot="16200000" flipH="1">
            <a:off x="4549775" y="1577975"/>
            <a:ext cx="936625" cy="2155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  <a:endCxn id="8" idx="7"/>
          </p:cNvCxnSpPr>
          <p:nvPr/>
        </p:nvCxnSpPr>
        <p:spPr>
          <a:xfrm rot="5400000">
            <a:off x="3635375" y="2492375"/>
            <a:ext cx="1873250" cy="1263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4"/>
            <a:endCxn id="9" idx="0"/>
          </p:cNvCxnSpPr>
          <p:nvPr/>
        </p:nvCxnSpPr>
        <p:spPr>
          <a:xfrm rot="5400000">
            <a:off x="4343401" y="3124200"/>
            <a:ext cx="1828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>
          <a:xfrm>
            <a:off x="3962400" y="41148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6"/>
            <a:endCxn id="10" idx="2"/>
          </p:cNvCxnSpPr>
          <p:nvPr/>
        </p:nvCxnSpPr>
        <p:spPr>
          <a:xfrm>
            <a:off x="3962400" y="21336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8" idx="1"/>
          </p:cNvCxnSpPr>
          <p:nvPr/>
        </p:nvCxnSpPr>
        <p:spPr>
          <a:xfrm rot="16200000" flipH="1">
            <a:off x="2987675" y="32162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5"/>
            <a:endCxn id="11" idx="1"/>
          </p:cNvCxnSpPr>
          <p:nvPr/>
        </p:nvCxnSpPr>
        <p:spPr>
          <a:xfrm rot="16200000" flipH="1">
            <a:off x="5273675" y="22256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9" idx="1"/>
          </p:cNvCxnSpPr>
          <p:nvPr/>
        </p:nvCxnSpPr>
        <p:spPr>
          <a:xfrm rot="16200000" flipH="1">
            <a:off x="3619500" y="2476500"/>
            <a:ext cx="1851025" cy="1317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7"/>
            <a:endCxn id="11" idx="3"/>
          </p:cNvCxnSpPr>
          <p:nvPr/>
        </p:nvCxnSpPr>
        <p:spPr>
          <a:xfrm rot="5400000" flipH="1" flipV="1">
            <a:off x="5273675" y="32162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maximum cut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9263" y="4800600"/>
            <a:ext cx="5672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This cut splits all but two of the edges</a:t>
            </a:r>
          </a:p>
        </p:txBody>
      </p:sp>
      <p:cxnSp>
        <p:nvCxnSpPr>
          <p:cNvPr id="13" name="Straight Connector 12"/>
          <p:cNvCxnSpPr>
            <a:stCxn id="7" idx="7"/>
            <a:endCxn id="6" idx="3"/>
          </p:cNvCxnSpPr>
          <p:nvPr/>
        </p:nvCxnSpPr>
        <p:spPr>
          <a:xfrm rot="5400000" flipH="1" flipV="1">
            <a:off x="2987675" y="2225675"/>
            <a:ext cx="882650" cy="80645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11" idx="2"/>
          </p:cNvCxnSpPr>
          <p:nvPr/>
        </p:nvCxnSpPr>
        <p:spPr>
          <a:xfrm>
            <a:off x="3048000" y="3124200"/>
            <a:ext cx="3048000" cy="1588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  <a:endCxn id="8" idx="7"/>
          </p:cNvCxnSpPr>
          <p:nvPr/>
        </p:nvCxnSpPr>
        <p:spPr>
          <a:xfrm rot="5400000">
            <a:off x="3635375" y="2492375"/>
            <a:ext cx="1873250" cy="126365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>
          <a:xfrm>
            <a:off x="3962400" y="4114800"/>
            <a:ext cx="1219200" cy="1588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6"/>
            <a:endCxn id="10" idx="2"/>
          </p:cNvCxnSpPr>
          <p:nvPr/>
        </p:nvCxnSpPr>
        <p:spPr>
          <a:xfrm>
            <a:off x="3962400" y="2133600"/>
            <a:ext cx="1219200" cy="1588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8" idx="1"/>
          </p:cNvCxnSpPr>
          <p:nvPr/>
        </p:nvCxnSpPr>
        <p:spPr>
          <a:xfrm rot="16200000" flipH="1">
            <a:off x="2987675" y="3216275"/>
            <a:ext cx="882650" cy="80645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5"/>
            <a:endCxn id="11" idx="1"/>
          </p:cNvCxnSpPr>
          <p:nvPr/>
        </p:nvCxnSpPr>
        <p:spPr>
          <a:xfrm rot="16200000" flipH="1">
            <a:off x="5273675" y="2225675"/>
            <a:ext cx="882650" cy="80645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9" idx="1"/>
          </p:cNvCxnSpPr>
          <p:nvPr/>
        </p:nvCxnSpPr>
        <p:spPr>
          <a:xfrm rot="16200000" flipH="1">
            <a:off x="3619500" y="2476500"/>
            <a:ext cx="1851025" cy="1317625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7"/>
            <a:endCxn id="11" idx="3"/>
          </p:cNvCxnSpPr>
          <p:nvPr/>
        </p:nvCxnSpPr>
        <p:spPr>
          <a:xfrm rot="5400000" flipH="1" flipV="1">
            <a:off x="5273675" y="3216275"/>
            <a:ext cx="882650" cy="806450"/>
          </a:xfrm>
          <a:prstGeom prst="line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5"/>
            <a:endCxn id="11" idx="2"/>
          </p:cNvCxnSpPr>
          <p:nvPr/>
        </p:nvCxnSpPr>
        <p:spPr>
          <a:xfrm rot="16200000" flipH="1">
            <a:off x="4549775" y="1577975"/>
            <a:ext cx="936625" cy="2155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4"/>
            <a:endCxn id="9" idx="0"/>
          </p:cNvCxnSpPr>
          <p:nvPr/>
        </p:nvCxnSpPr>
        <p:spPr>
          <a:xfrm rot="5400000">
            <a:off x="4343401" y="3124200"/>
            <a:ext cx="1828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19263" y="5253038"/>
            <a:ext cx="3954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Is it the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best possible</a:t>
            </a:r>
            <a:r>
              <a:rPr lang="en-US" sz="2800">
                <a:latin typeface="Calibri" pitchFamily="34" charset="0"/>
              </a:rPr>
              <a:t> cut?</a:t>
            </a:r>
          </a:p>
        </p:txBody>
      </p:sp>
      <p:sp>
        <p:nvSpPr>
          <p:cNvPr id="6" name="Oval 5"/>
          <p:cNvSpPr/>
          <p:nvPr/>
        </p:nvSpPr>
        <p:spPr>
          <a:xfrm>
            <a:off x="3810000" y="2057400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048000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4038600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4038600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2057400"/>
            <a:ext cx="152400" cy="152400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3048000"/>
            <a:ext cx="152400" cy="152400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maximum cut</a:t>
            </a:r>
            <a:endParaRPr lang="en-US" dirty="0"/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814513" y="4800600"/>
            <a:ext cx="56530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No matter which split you choose,</a:t>
            </a:r>
          </a:p>
          <a:p>
            <a:r>
              <a:rPr lang="en-US" sz="2800">
                <a:latin typeface="Calibri" pitchFamily="34" charset="0"/>
              </a:rPr>
              <a:t>you have to cut through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two triangles</a:t>
            </a:r>
          </a:p>
        </p:txBody>
      </p:sp>
      <p:sp>
        <p:nvSpPr>
          <p:cNvPr id="6" name="Oval 5"/>
          <p:cNvSpPr/>
          <p:nvPr/>
        </p:nvSpPr>
        <p:spPr>
          <a:xfrm>
            <a:off x="38100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4038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4038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Connector 22"/>
          <p:cNvCxnSpPr>
            <a:stCxn id="10" idx="4"/>
            <a:endCxn id="9" idx="0"/>
          </p:cNvCxnSpPr>
          <p:nvPr/>
        </p:nvCxnSpPr>
        <p:spPr>
          <a:xfrm rot="5400000">
            <a:off x="4343401" y="3124200"/>
            <a:ext cx="1828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>
          <a:xfrm>
            <a:off x="3962400" y="41148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6"/>
            <a:endCxn id="10" idx="2"/>
          </p:cNvCxnSpPr>
          <p:nvPr/>
        </p:nvCxnSpPr>
        <p:spPr>
          <a:xfrm>
            <a:off x="3962400" y="2133600"/>
            <a:ext cx="1219200" cy="1588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5"/>
            <a:endCxn id="8" idx="1"/>
          </p:cNvCxnSpPr>
          <p:nvPr/>
        </p:nvCxnSpPr>
        <p:spPr>
          <a:xfrm rot="16200000" flipH="1">
            <a:off x="2987675" y="3216275"/>
            <a:ext cx="882650" cy="80645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5"/>
            <a:endCxn id="11" idx="1"/>
          </p:cNvCxnSpPr>
          <p:nvPr/>
        </p:nvCxnSpPr>
        <p:spPr>
          <a:xfrm rot="16200000" flipH="1">
            <a:off x="5273675" y="2225675"/>
            <a:ext cx="882650" cy="80645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9" idx="1"/>
          </p:cNvCxnSpPr>
          <p:nvPr/>
        </p:nvCxnSpPr>
        <p:spPr>
          <a:xfrm rot="16200000" flipH="1">
            <a:off x="3619500" y="2476500"/>
            <a:ext cx="1851025" cy="1317625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7"/>
            <a:endCxn id="11" idx="3"/>
          </p:cNvCxnSpPr>
          <p:nvPr/>
        </p:nvCxnSpPr>
        <p:spPr>
          <a:xfrm rot="5400000" flipH="1" flipV="1">
            <a:off x="5273675" y="3216275"/>
            <a:ext cx="882650" cy="80645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7"/>
            <a:endCxn id="6" idx="3"/>
          </p:cNvCxnSpPr>
          <p:nvPr/>
        </p:nvCxnSpPr>
        <p:spPr>
          <a:xfrm rot="5400000" flipH="1" flipV="1">
            <a:off x="2987675" y="2225675"/>
            <a:ext cx="882650" cy="8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11" idx="2"/>
          </p:cNvCxnSpPr>
          <p:nvPr/>
        </p:nvCxnSpPr>
        <p:spPr>
          <a:xfrm>
            <a:off x="3048000" y="3124200"/>
            <a:ext cx="304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5"/>
            <a:endCxn id="11" idx="2"/>
          </p:cNvCxnSpPr>
          <p:nvPr/>
        </p:nvCxnSpPr>
        <p:spPr>
          <a:xfrm rot="16200000" flipH="1">
            <a:off x="4549775" y="1577975"/>
            <a:ext cx="936625" cy="2155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  <a:endCxn id="8" idx="7"/>
          </p:cNvCxnSpPr>
          <p:nvPr/>
        </p:nvCxnSpPr>
        <p:spPr>
          <a:xfrm rot="5400000">
            <a:off x="3635375" y="2492375"/>
            <a:ext cx="1873250" cy="1263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maximum cut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1524000"/>
            <a:ext cx="160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Question: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62250" y="1524000"/>
            <a:ext cx="5238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Given a graph, find a cut that splits 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latin typeface="Calibri" pitchFamily="34" charset="0"/>
              </a:rPr>
              <a:t>as many edges as possible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752725"/>
            <a:ext cx="151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Problem: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62250" y="2743200"/>
            <a:ext cx="54070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Sometimes, no matter what you do,</a:t>
            </a:r>
          </a:p>
          <a:p>
            <a:r>
              <a:rPr lang="en-US" sz="2800">
                <a:latin typeface="Calibri" pitchFamily="34" charset="0"/>
              </a:rPr>
              <a:t>you can hardly cut more than 50%!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273175" y="4356100"/>
            <a:ext cx="2155825" cy="1371600"/>
            <a:chOff x="2895600" y="4038600"/>
            <a:chExt cx="3352800" cy="2133600"/>
          </a:xfrm>
        </p:grpSpPr>
        <p:sp>
          <p:nvSpPr>
            <p:cNvPr id="9" name="Oval 8"/>
            <p:cNvSpPr/>
            <p:nvPr/>
          </p:nvSpPr>
          <p:spPr>
            <a:xfrm>
              <a:off x="3809102" y="4038600"/>
              <a:ext cx="153073" cy="153106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95600" y="5028848"/>
              <a:ext cx="153073" cy="153106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09102" y="6019094"/>
              <a:ext cx="153073" cy="153106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181824" y="6019094"/>
              <a:ext cx="153073" cy="153106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181824" y="4038600"/>
              <a:ext cx="153073" cy="153106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95327" y="5028848"/>
              <a:ext cx="153073" cy="153106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stCxn id="10" idx="7"/>
              <a:endCxn id="9" idx="3"/>
            </p:cNvCxnSpPr>
            <p:nvPr/>
          </p:nvCxnSpPr>
          <p:spPr>
            <a:xfrm rot="5400000" flipH="1" flipV="1">
              <a:off x="2988093" y="4207842"/>
              <a:ext cx="881591" cy="8048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6"/>
              <a:endCxn id="14" idx="2"/>
            </p:cNvCxnSpPr>
            <p:nvPr/>
          </p:nvCxnSpPr>
          <p:spPr>
            <a:xfrm>
              <a:off x="3048673" y="5105400"/>
              <a:ext cx="3046653" cy="24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14" idx="2"/>
            </p:cNvCxnSpPr>
            <p:nvPr/>
          </p:nvCxnSpPr>
          <p:spPr>
            <a:xfrm rot="16200000" flipH="1">
              <a:off x="4549683" y="3559755"/>
              <a:ext cx="935919" cy="21553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3"/>
              <a:endCxn id="11" idx="7"/>
            </p:cNvCxnSpPr>
            <p:nvPr/>
          </p:nvCxnSpPr>
          <p:spPr>
            <a:xfrm rot="5400000">
              <a:off x="3636081" y="4473357"/>
              <a:ext cx="1871839" cy="12640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4"/>
              <a:endCxn id="12" idx="0"/>
            </p:cNvCxnSpPr>
            <p:nvPr/>
          </p:nvCxnSpPr>
          <p:spPr>
            <a:xfrm rot="5400000">
              <a:off x="4342197" y="5105400"/>
              <a:ext cx="1829859" cy="24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6"/>
              <a:endCxn id="12" idx="2"/>
            </p:cNvCxnSpPr>
            <p:nvPr/>
          </p:nvCxnSpPr>
          <p:spPr>
            <a:xfrm>
              <a:off x="3962176" y="6095648"/>
              <a:ext cx="1219649" cy="24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6"/>
              <a:endCxn id="13" idx="2"/>
            </p:cNvCxnSpPr>
            <p:nvPr/>
          </p:nvCxnSpPr>
          <p:spPr>
            <a:xfrm>
              <a:off x="3962176" y="4115154"/>
              <a:ext cx="1219649" cy="24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5"/>
              <a:endCxn id="11" idx="1"/>
            </p:cNvCxnSpPr>
            <p:nvPr/>
          </p:nvCxnSpPr>
          <p:spPr>
            <a:xfrm rot="16200000" flipH="1">
              <a:off x="2988093" y="5198088"/>
              <a:ext cx="881592" cy="8048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5"/>
              <a:endCxn id="14" idx="1"/>
            </p:cNvCxnSpPr>
            <p:nvPr/>
          </p:nvCxnSpPr>
          <p:spPr>
            <a:xfrm rot="16200000" flipH="1">
              <a:off x="5274318" y="4207842"/>
              <a:ext cx="881591" cy="8048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" idx="4"/>
              <a:endCxn id="12" idx="1"/>
            </p:cNvCxnSpPr>
            <p:nvPr/>
          </p:nvCxnSpPr>
          <p:spPr>
            <a:xfrm rot="16200000" flipH="1">
              <a:off x="3620036" y="4457309"/>
              <a:ext cx="1849615" cy="13184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7"/>
              <a:endCxn id="14" idx="3"/>
            </p:cNvCxnSpPr>
            <p:nvPr/>
          </p:nvCxnSpPr>
          <p:spPr>
            <a:xfrm rot="5400000" flipH="1" flipV="1">
              <a:off x="5274318" y="5198088"/>
              <a:ext cx="881592" cy="8048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4"/>
              <a:endCxn id="11" idx="0"/>
            </p:cNvCxnSpPr>
            <p:nvPr/>
          </p:nvCxnSpPr>
          <p:spPr>
            <a:xfrm rot="5400000">
              <a:off x="2971945" y="5105400"/>
              <a:ext cx="1829859" cy="24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6"/>
              <a:endCxn id="14" idx="2"/>
            </p:cNvCxnSpPr>
            <p:nvPr/>
          </p:nvCxnSpPr>
          <p:spPr>
            <a:xfrm flipV="1">
              <a:off x="3962176" y="5105400"/>
              <a:ext cx="2133151" cy="9902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2"/>
              <a:endCxn id="10" idx="6"/>
            </p:cNvCxnSpPr>
            <p:nvPr/>
          </p:nvCxnSpPr>
          <p:spPr>
            <a:xfrm rot="10800000" flipV="1">
              <a:off x="3048673" y="4115154"/>
              <a:ext cx="2133151" cy="9902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2" idx="2"/>
              <a:endCxn id="10" idx="6"/>
            </p:cNvCxnSpPr>
            <p:nvPr/>
          </p:nvCxnSpPr>
          <p:spPr>
            <a:xfrm rot="10800000">
              <a:off x="3048673" y="5105400"/>
              <a:ext cx="2133151" cy="9902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40163" y="4267200"/>
            <a:ext cx="3779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complete graph on </a:t>
            </a:r>
            <a:r>
              <a:rPr lang="en-US" sz="2400" i="1">
                <a:latin typeface="Garamond" pitchFamily="18" charset="0"/>
              </a:rPr>
              <a:t>n</a:t>
            </a:r>
            <a:r>
              <a:rPr lang="en-US" sz="2400">
                <a:latin typeface="Calibri" pitchFamily="34" charset="0"/>
              </a:rPr>
              <a:t> vertices</a:t>
            </a:r>
          </a:p>
        </p:txBody>
      </p:sp>
      <p:sp>
        <p:nvSpPr>
          <p:cNvPr id="36" name="Freeform 35"/>
          <p:cNvSpPr/>
          <p:nvPr/>
        </p:nvSpPr>
        <p:spPr>
          <a:xfrm>
            <a:off x="2222500" y="4178300"/>
            <a:ext cx="274638" cy="1689100"/>
          </a:xfrm>
          <a:custGeom>
            <a:avLst/>
            <a:gdLst>
              <a:gd name="connsiteX0" fmla="*/ 190500 w 275167"/>
              <a:gd name="connsiteY0" fmla="*/ 0 h 1689100"/>
              <a:gd name="connsiteX1" fmla="*/ 12700 w 275167"/>
              <a:gd name="connsiteY1" fmla="*/ 609600 h 1689100"/>
              <a:gd name="connsiteX2" fmla="*/ 266700 w 275167"/>
              <a:gd name="connsiteY2" fmla="*/ 1206500 h 1689100"/>
              <a:gd name="connsiteX3" fmla="*/ 63500 w 275167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7" h="1689100">
                <a:moveTo>
                  <a:pt x="190500" y="0"/>
                </a:moveTo>
                <a:cubicBezTo>
                  <a:pt x="95250" y="204258"/>
                  <a:pt x="0" y="408517"/>
                  <a:pt x="12700" y="609600"/>
                </a:cubicBezTo>
                <a:cubicBezTo>
                  <a:pt x="25400" y="810683"/>
                  <a:pt x="258233" y="1026583"/>
                  <a:pt x="266700" y="1206500"/>
                </a:cubicBezTo>
                <a:cubicBezTo>
                  <a:pt x="275167" y="1386417"/>
                  <a:pt x="63500" y="1689100"/>
                  <a:pt x="63500" y="1689100"/>
                </a:cubicBezTo>
              </a:path>
            </a:pathLst>
          </a:custGeom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51275" y="5310188"/>
            <a:ext cx="1398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Garamond" pitchFamily="18" charset="0"/>
              </a:rPr>
              <a:t>best cut = 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5180013" y="5068888"/>
            <a:ext cx="915987" cy="1027112"/>
            <a:chOff x="6666415" y="4254500"/>
            <a:chExt cx="915485" cy="1026875"/>
          </a:xfrm>
        </p:grpSpPr>
        <p:sp>
          <p:nvSpPr>
            <p:cNvPr id="21525" name="TextBox 37"/>
            <p:cNvSpPr txBox="1">
              <a:spLocks noChangeArrowheads="1"/>
            </p:cNvSpPr>
            <p:nvPr/>
          </p:nvSpPr>
          <p:spPr bwMode="auto">
            <a:xfrm>
              <a:off x="6666415" y="4254500"/>
              <a:ext cx="9154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Garamond" pitchFamily="18" charset="0"/>
                </a:rPr>
                <a:t>(</a:t>
              </a:r>
              <a:r>
                <a:rPr lang="en-US" sz="2400" i="1">
                  <a:latin typeface="Garamond" pitchFamily="18" charset="0"/>
                </a:rPr>
                <a:t>n</a:t>
              </a:r>
              <a:r>
                <a:rPr lang="en-US" sz="2400">
                  <a:latin typeface="Garamond" pitchFamily="18" charset="0"/>
                </a:rPr>
                <a:t>/2)</a:t>
              </a:r>
              <a:r>
                <a:rPr lang="en-US" sz="2400" baseline="30000">
                  <a:latin typeface="Garamond" pitchFamily="18" charset="0"/>
                </a:rPr>
                <a:t>2</a:t>
              </a:r>
            </a:p>
          </p:txBody>
        </p:sp>
        <p:grpSp>
          <p:nvGrpSpPr>
            <p:cNvPr id="21526" name="Group 43"/>
            <p:cNvGrpSpPr>
              <a:grpSpLocks/>
            </p:cNvGrpSpPr>
            <p:nvPr/>
          </p:nvGrpSpPr>
          <p:grpSpPr bwMode="auto">
            <a:xfrm>
              <a:off x="6807200" y="4622800"/>
              <a:ext cx="619661" cy="658575"/>
              <a:chOff x="6555963" y="5177135"/>
              <a:chExt cx="619661" cy="658575"/>
            </a:xfrm>
          </p:grpSpPr>
          <p:sp>
            <p:nvSpPr>
              <p:cNvPr id="21528" name="TextBox 38"/>
              <p:cNvSpPr txBox="1">
                <a:spLocks noChangeArrowheads="1"/>
              </p:cNvSpPr>
              <p:nvPr/>
            </p:nvSpPr>
            <p:spPr bwMode="auto">
              <a:xfrm>
                <a:off x="6705600" y="5177135"/>
                <a:ext cx="35409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Garamond" pitchFamily="18" charset="0"/>
                  </a:rPr>
                  <a:t>n</a:t>
                </a:r>
              </a:p>
            </p:txBody>
          </p:sp>
          <p:sp>
            <p:nvSpPr>
              <p:cNvPr id="21529" name="Rectangle 39"/>
              <p:cNvSpPr>
                <a:spLocks noChangeArrowheads="1"/>
              </p:cNvSpPr>
              <p:nvPr/>
            </p:nvSpPr>
            <p:spPr bwMode="auto">
              <a:xfrm>
                <a:off x="6705600" y="5435600"/>
                <a:ext cx="3048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Garamond" pitchFamily="18" charset="0"/>
                  </a:rPr>
                  <a:t>2</a:t>
                </a:r>
              </a:p>
            </p:txBody>
          </p:sp>
          <p:sp>
            <p:nvSpPr>
              <p:cNvPr id="21530" name="TextBox 40"/>
              <p:cNvSpPr txBox="1">
                <a:spLocks noChangeArrowheads="1"/>
              </p:cNvSpPr>
              <p:nvPr/>
            </p:nvSpPr>
            <p:spPr bwMode="auto">
              <a:xfrm>
                <a:off x="6555963" y="5232400"/>
                <a:ext cx="28933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Garamond" pitchFamily="18" charset="0"/>
                  </a:rPr>
                  <a:t>(</a:t>
                </a:r>
              </a:p>
            </p:txBody>
          </p:sp>
          <p:sp>
            <p:nvSpPr>
              <p:cNvPr id="21531" name="TextBox 41"/>
              <p:cNvSpPr txBox="1">
                <a:spLocks noChangeArrowheads="1"/>
              </p:cNvSpPr>
              <p:nvPr/>
            </p:nvSpPr>
            <p:spPr bwMode="auto">
              <a:xfrm>
                <a:off x="6873463" y="5229880"/>
                <a:ext cx="30216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Garamond" pitchFamily="18" charset="0"/>
                  </a:rPr>
                  <a:t>)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 rot="10800000">
              <a:off x="6744159" y="4749686"/>
              <a:ext cx="761582" cy="1587"/>
            </a:xfrm>
            <a:prstGeom prst="line">
              <a:avLst/>
            </a:prstGeom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19800" y="5321300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Garamond" pitchFamily="18" charset="0"/>
              </a:rPr>
              <a:t>= </a:t>
            </a:r>
          </a:p>
        </p:txBody>
      </p: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6375400" y="5064125"/>
            <a:ext cx="1139825" cy="879475"/>
            <a:chOff x="6479869" y="5064660"/>
            <a:chExt cx="1140131" cy="878940"/>
          </a:xfrm>
        </p:grpSpPr>
        <p:sp>
          <p:nvSpPr>
            <p:cNvPr id="21519" name="TextBox 49"/>
            <p:cNvSpPr txBox="1">
              <a:spLocks noChangeArrowheads="1"/>
            </p:cNvSpPr>
            <p:nvPr/>
          </p:nvSpPr>
          <p:spPr bwMode="auto">
            <a:xfrm>
              <a:off x="7051369" y="5064660"/>
              <a:ext cx="332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Garamond" pitchFamily="18" charset="0"/>
                </a:rPr>
                <a:t>n</a:t>
              </a:r>
              <a:endParaRPr lang="en-US" sz="2400" baseline="30000">
                <a:latin typeface="Garamond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0800000">
              <a:off x="6911785" y="5559659"/>
              <a:ext cx="609764" cy="1587"/>
            </a:xfrm>
            <a:prstGeom prst="line">
              <a:avLst/>
            </a:prstGeom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21" name="TextBox 56"/>
            <p:cNvSpPr txBox="1">
              <a:spLocks noChangeArrowheads="1"/>
            </p:cNvSpPr>
            <p:nvPr/>
          </p:nvSpPr>
          <p:spPr bwMode="auto">
            <a:xfrm>
              <a:off x="6835469" y="5477470"/>
              <a:ext cx="784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Garamond" pitchFamily="18" charset="0"/>
                </a:rPr>
                <a:t>n</a:t>
              </a:r>
              <a:r>
                <a:rPr lang="en-US" sz="2400">
                  <a:latin typeface="Symbol" pitchFamily="18" charset="2"/>
                </a:rPr>
                <a:t>-</a:t>
              </a:r>
              <a:r>
                <a:rPr lang="en-US" sz="2400">
                  <a:latin typeface="Garamond" pitchFamily="18" charset="0"/>
                </a:rPr>
                <a:t> 1</a:t>
              </a:r>
              <a:endParaRPr lang="en-US" sz="2400" baseline="30000">
                <a:latin typeface="Garamond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0800000">
              <a:off x="6530683" y="5559659"/>
              <a:ext cx="228661" cy="1587"/>
            </a:xfrm>
            <a:prstGeom prst="line">
              <a:avLst/>
            </a:prstGeom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23" name="Rectangle 60"/>
            <p:cNvSpPr>
              <a:spLocks noChangeArrowheads="1"/>
            </p:cNvSpPr>
            <p:nvPr/>
          </p:nvSpPr>
          <p:spPr bwMode="auto">
            <a:xfrm>
              <a:off x="6479869" y="5113635"/>
              <a:ext cx="3289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Garamond" pitchFamily="18" charset="0"/>
                </a:rPr>
                <a:t>1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21524" name="Rectangle 61"/>
            <p:cNvSpPr>
              <a:spLocks noChangeArrowheads="1"/>
            </p:cNvSpPr>
            <p:nvPr/>
          </p:nvSpPr>
          <p:spPr bwMode="auto">
            <a:xfrm>
              <a:off x="6479869" y="5481935"/>
              <a:ext cx="3289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Garamond" pitchFamily="18" charset="0"/>
                </a:rPr>
                <a:t>2</a:t>
              </a:r>
              <a:endParaRPr lang="en-US">
                <a:latin typeface="Calibri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563688" y="4024313"/>
            <a:ext cx="722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green</a:t>
            </a:r>
            <a:endParaRPr lang="en-US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478088" y="4025900"/>
            <a:ext cx="49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5" grpId="0"/>
      <p:bldP spid="36" grpId="0" animBg="1"/>
      <p:bldP spid="37" grpId="0"/>
      <p:bldP spid="48" grpId="0"/>
      <p:bldP spid="49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maximum cut algorithm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1524000"/>
            <a:ext cx="170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Challenge: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62250" y="1524000"/>
            <a:ext cx="5670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Design an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algorithm</a:t>
            </a:r>
            <a:r>
              <a:rPr lang="en-US" sz="2800">
                <a:latin typeface="Calibri" pitchFamily="34" charset="0"/>
              </a:rPr>
              <a:t> that always splits</a:t>
            </a:r>
          </a:p>
          <a:p>
            <a:r>
              <a:rPr lang="en-US" sz="2800">
                <a:latin typeface="Calibri" pitchFamily="34" charset="0"/>
              </a:rPr>
              <a:t>at least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50%</a:t>
            </a:r>
            <a:r>
              <a:rPr lang="en-US" sz="2800">
                <a:latin typeface="Calibri" pitchFamily="34" charset="0"/>
              </a:rPr>
              <a:t> of the edges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2752725"/>
            <a:ext cx="1450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Method: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63838" y="2779713"/>
            <a:ext cx="5429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For each vertex, decide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at random </a:t>
            </a:r>
            <a:r>
              <a:rPr lang="en-US" sz="2800">
                <a:latin typeface="Calibri" pitchFamily="34" charset="0"/>
              </a:rPr>
              <a:t>if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latin typeface="Calibri" pitchFamily="34" charset="0"/>
              </a:rPr>
              <a:t>it is red or green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55900" y="3922713"/>
            <a:ext cx="5372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If </a:t>
            </a:r>
            <a:r>
              <a:rPr lang="en-US" sz="2800">
                <a:solidFill>
                  <a:srgbClr val="E4D37A"/>
                </a:solidFill>
                <a:latin typeface="Calibri" pitchFamily="34" charset="0"/>
              </a:rPr>
              <a:t>fewer than half </a:t>
            </a:r>
            <a:r>
              <a:rPr lang="en-US" sz="2800">
                <a:latin typeface="Calibri" pitchFamily="34" charset="0"/>
              </a:rPr>
              <a:t>the edges are cut,</a:t>
            </a:r>
          </a:p>
          <a:p>
            <a:r>
              <a:rPr lang="en-US" sz="2800">
                <a:latin typeface="Calibri" pitchFamily="34" charset="0"/>
              </a:rPr>
              <a:t>repeat the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D37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1367</Words>
  <Application>Microsoft Macintosh PowerPoint</Application>
  <PresentationFormat>On-screen Show (4:3)</PresentationFormat>
  <Paragraphs>344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Calibri</vt:lpstr>
      <vt:lpstr>Arial</vt:lpstr>
      <vt:lpstr>Tw Cen MT</vt:lpstr>
      <vt:lpstr>Garamond</vt:lpstr>
      <vt:lpstr>Symbol</vt:lpstr>
      <vt:lpstr>Cambria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algorithms</vt:lpstr>
      <vt:lpstr>planning a good party</vt:lpstr>
      <vt:lpstr>the problem</vt:lpstr>
      <vt:lpstr>the problem</vt:lpstr>
      <vt:lpstr>maximum cut</vt:lpstr>
      <vt:lpstr>maximum cut</vt:lpstr>
      <vt:lpstr>maximum cut</vt:lpstr>
      <vt:lpstr>maximum cut</vt:lpstr>
      <vt:lpstr>maximum cut algorithm</vt:lpstr>
      <vt:lpstr>Algorithm analysis</vt:lpstr>
      <vt:lpstr>Algorithm analysis</vt:lpstr>
      <vt:lpstr>Algorithm analysis</vt:lpstr>
      <vt:lpstr>when randomness is problematic</vt:lpstr>
      <vt:lpstr>eliminating randomness</vt:lpstr>
      <vt:lpstr>iterative removal of randomness</vt:lpstr>
      <vt:lpstr>iterative removal of randomness</vt:lpstr>
      <vt:lpstr>iterative removal of randomness</vt:lpstr>
      <vt:lpstr>iterative removal of randomness</vt:lpstr>
      <vt:lpstr>iterative removal of randomness</vt:lpstr>
      <vt:lpstr>simplifying the algorithm</vt:lpstr>
      <vt:lpstr>randomized versus greedy</vt:lpstr>
      <vt:lpstr>does randomness help</vt:lpstr>
      <vt:lpstr>deterministic max-cut via “pseudorandom sources”</vt:lpstr>
      <vt:lpstr>deterministic max-cut via “pseudorandom sources”</vt:lpstr>
      <vt:lpstr>deterministic max-cut via “pseudorandom sources”</vt:lpstr>
      <vt:lpstr>deterministic max-cut via “pseudorandom sources”</vt:lpstr>
      <vt:lpstr>deterministic max-cut via “pseudorandom sources”</vt:lpstr>
      <vt:lpstr>a third algorithm for max-cut</vt:lpstr>
      <vt:lpstr>a third algorithm for max-cut</vt:lpstr>
      <vt:lpstr>generic derandomization</vt:lpstr>
      <vt:lpstr>generic derandomization</vt:lpstr>
      <vt:lpstr>generic derandomization</vt:lpstr>
      <vt:lpstr>generic derandomization</vt:lpstr>
      <vt:lpstr>pseudorandom generators</vt:lpstr>
      <vt:lpstr>pseudorandom generators</vt:lpstr>
    </vt:vector>
  </TitlesOfParts>
  <Company>Chinese University of Hong Kong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CONSTANT-TIME ALGORITHMS</dc:title>
  <dc:creator>Andrej Bogdanov</dc:creator>
  <cp:lastModifiedBy>student</cp:lastModifiedBy>
  <cp:revision>32</cp:revision>
  <dcterms:created xsi:type="dcterms:W3CDTF">2010-01-25T05:50:59Z</dcterms:created>
  <dcterms:modified xsi:type="dcterms:W3CDTF">2010-01-25T07:10:34Z</dcterms:modified>
</cp:coreProperties>
</file>